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71"/>
  </p:notesMasterIdLst>
  <p:sldIdLst>
    <p:sldId id="256" r:id="rId2"/>
    <p:sldId id="324" r:id="rId3"/>
    <p:sldId id="338" r:id="rId4"/>
    <p:sldId id="259" r:id="rId5"/>
    <p:sldId id="257" r:id="rId6"/>
    <p:sldId id="258" r:id="rId7"/>
    <p:sldId id="283" r:id="rId8"/>
    <p:sldId id="305" r:id="rId9"/>
    <p:sldId id="307" r:id="rId10"/>
    <p:sldId id="310" r:id="rId11"/>
    <p:sldId id="311" r:id="rId12"/>
    <p:sldId id="314" r:id="rId13"/>
    <p:sldId id="313" r:id="rId14"/>
    <p:sldId id="312" r:id="rId15"/>
    <p:sldId id="318" r:id="rId16"/>
    <p:sldId id="321" r:id="rId17"/>
    <p:sldId id="306" r:id="rId18"/>
    <p:sldId id="340" r:id="rId19"/>
    <p:sldId id="304" r:id="rId20"/>
    <p:sldId id="330" r:id="rId21"/>
    <p:sldId id="279" r:id="rId22"/>
    <p:sldId id="280" r:id="rId23"/>
    <p:sldId id="281" r:id="rId24"/>
    <p:sldId id="269" r:id="rId25"/>
    <p:sldId id="267" r:id="rId26"/>
    <p:sldId id="263" r:id="rId27"/>
    <p:sldId id="264" r:id="rId28"/>
    <p:sldId id="266" r:id="rId29"/>
    <p:sldId id="265" r:id="rId30"/>
    <p:sldId id="261" r:id="rId31"/>
    <p:sldId id="303" r:id="rId32"/>
    <p:sldId id="299" r:id="rId33"/>
    <p:sldId id="262" r:id="rId34"/>
    <p:sldId id="286" r:id="rId35"/>
    <p:sldId id="272" r:id="rId36"/>
    <p:sldId id="270" r:id="rId37"/>
    <p:sldId id="271" r:id="rId38"/>
    <p:sldId id="268" r:id="rId39"/>
    <p:sldId id="327" r:id="rId40"/>
    <p:sldId id="328" r:id="rId41"/>
    <p:sldId id="329" r:id="rId42"/>
    <p:sldId id="275" r:id="rId43"/>
    <p:sldId id="276" r:id="rId44"/>
    <p:sldId id="296" r:id="rId45"/>
    <p:sldId id="300" r:id="rId46"/>
    <p:sldId id="277" r:id="rId47"/>
    <p:sldId id="302" r:id="rId48"/>
    <p:sldId id="278" r:id="rId49"/>
    <p:sldId id="335" r:id="rId50"/>
    <p:sldId id="284" r:id="rId51"/>
    <p:sldId id="285" r:id="rId52"/>
    <p:sldId id="288" r:id="rId53"/>
    <p:sldId id="295" r:id="rId54"/>
    <p:sldId id="289" r:id="rId55"/>
    <p:sldId id="332" r:id="rId56"/>
    <p:sldId id="336" r:id="rId57"/>
    <p:sldId id="291" r:id="rId58"/>
    <p:sldId id="292" r:id="rId59"/>
    <p:sldId id="293" r:id="rId60"/>
    <p:sldId id="294" r:id="rId61"/>
    <p:sldId id="260" r:id="rId62"/>
    <p:sldId id="301" r:id="rId63"/>
    <p:sldId id="308" r:id="rId64"/>
    <p:sldId id="297" r:id="rId65"/>
    <p:sldId id="298" r:id="rId66"/>
    <p:sldId id="331" r:id="rId67"/>
    <p:sldId id="333" r:id="rId68"/>
    <p:sldId id="337" r:id="rId69"/>
    <p:sldId id="322" r:id="rId70"/>
  </p:sldIdLst>
  <p:sldSz cx="9144000" cy="6858000" type="screen4x3"/>
  <p:notesSz cx="7315200" cy="9601200"/>
  <p:embeddedFontLst>
    <p:embeddedFont>
      <p:font typeface="Calibri" pitchFamily="34" charset="0"/>
      <p:regular r:id="rId72"/>
      <p:bold r:id="rId73"/>
      <p:italic r:id="rId74"/>
      <p:boldItalic r:id="rId75"/>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726" autoAdjust="0"/>
    <p:restoredTop sz="94665" autoAdjust="0"/>
  </p:normalViewPr>
  <p:slideViewPr>
    <p:cSldViewPr>
      <p:cViewPr varScale="1">
        <p:scale>
          <a:sx n="118" d="100"/>
          <a:sy n="118" d="100"/>
        </p:scale>
        <p:origin x="-112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3.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dirty="0" smtClean="0">
                <a:latin typeface="+mn-lt"/>
              </a:defRPr>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42E08036-6511-45F8-B618-73F10DC29DEA}" type="datetimeFigureOut">
              <a:rPr lang="en-US"/>
              <a:pPr>
                <a:defRPr/>
              </a:pPr>
              <a:t>9/25/2009</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dirty="0" smtClean="0">
                <a:latin typeface="+mn-lt"/>
              </a:defRPr>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6C6B1515-0FEB-4DE9-B647-FE532AA162A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birdsofmorrobay.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fontAlgn="auto">
              <a:spcBef>
                <a:spcPts val="0"/>
              </a:spcBef>
              <a:spcAft>
                <a:spcPts val="0"/>
              </a:spcAft>
              <a:defRPr/>
            </a:pPr>
            <a:r>
              <a:rPr lang="en-US" dirty="0" smtClean="0"/>
              <a:t>this is what I was planning to send Stu (for the hyperlinked class description on the Morro Photo Expo website)... </a:t>
            </a:r>
          </a:p>
          <a:p>
            <a:pPr fontAlgn="auto">
              <a:spcBef>
                <a:spcPts val="0"/>
              </a:spcBef>
              <a:spcAft>
                <a:spcPts val="0"/>
              </a:spcAft>
              <a:defRPr/>
            </a:pPr>
            <a:r>
              <a:rPr lang="en-US" dirty="0" smtClean="0"/>
              <a:t>Why share?  "A photo taken but not shared might just as well have never been taken."   Learning from others.  Giving versus getting in a social networking context.  Preserving your Intellectual Property rights (IP), copyrights.  Creative Commons licensing.  Getting your photos recognized, featured, popularized.  Understanding the proprietary Flickr measure of "Interestingness."  Using Groups and Pools.  Getting and giving critique.  Netiquette - how to be a good Flickr citizen.  Cloud computing trend:  processing, storing, and distributing your digital photos entirely online and independent of any personal computer.  Photographer's rights to take and use photos.  Perpetual image hosting - Flickr promises to never erase an image!  What does that mean in terms of your legacy?</a:t>
            </a:r>
          </a:p>
          <a:p>
            <a:pPr fontAlgn="auto">
              <a:spcBef>
                <a:spcPts val="0"/>
              </a:spcBef>
              <a:spcAft>
                <a:spcPts val="0"/>
              </a:spcAft>
              <a:defRPr/>
            </a:pPr>
            <a:r>
              <a:rPr lang="en-US" dirty="0" smtClean="0"/>
              <a:t>Photographer Michael "Mike" L.  Baird is an avid and some say addicted Flickr user, having migrated most of his Internet photo presentation sites (bairdphotos.com, stealthispicture.com,  digitalchocolate.org, </a:t>
            </a:r>
            <a:r>
              <a:rPr lang="en-US" u="sng" dirty="0" smtClean="0">
                <a:hlinkClick r:id="rId3"/>
              </a:rPr>
              <a:t>BirdsOfMorroBay.com</a:t>
            </a:r>
            <a:r>
              <a:rPr lang="en-US" dirty="0" smtClean="0"/>
              <a:t>...) onto Flickr, which you can find via flickr.bairdphotos.com.  Mike wants to infect you with his same interest.  At Flickr, Mike hosts about 5000 Morro Bay-related images which have been viewed over two million times, averaging 4000 views a day.  His "most interesting" images have each garnered 20,000 views and 400 comments, and appear in 60 groups, and some are linked to or purposed with attribution from up to 200 different external sites.  Because of Flickr and the related Creative Commons revolution, hundreds of his images have now been used in educational settings including State Park, National Marine Sanctuary, National Estuary Program, etc. kiosks and displays, books, pamphlets, interpretive signs, rescue cards, Coast Guard murals, birding resource sites, etc.  In this presentation Mike hopes to get you excited about the possibility of projecting your photography further into the digital universe.  Many of us do not realize it, but our legacy may well be represented by only those bits we leave behind on the Internet.  In 500 years, what will Google and Flickr say about you? </a:t>
            </a:r>
          </a:p>
          <a:p>
            <a:pPr fontAlgn="auto">
              <a:spcBef>
                <a:spcPts val="0"/>
              </a:spcBef>
              <a:spcAft>
                <a:spcPts val="0"/>
              </a:spcAft>
              <a:defRPr/>
            </a:pPr>
            <a:endParaRPr lang="en-US" dirty="0"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E33B84-3E66-4B5C-80CD-27F61B859382}" type="slidenum">
              <a:rPr lang="en-US"/>
              <a:pPr fontAlgn="base">
                <a:spcBef>
                  <a:spcPct val="0"/>
                </a:spcBef>
                <a:spcAft>
                  <a:spcPct val="0"/>
                </a:spcAft>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0B41E6B-9837-44A2-96CF-B0DD6C328762}" type="datetime9">
              <a:rPr lang="en-US" smtClean="0"/>
              <a:t>9/25/2009 7:01:31 PM</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C9F6923-C061-4E15-816D-1059F16BBBFC}"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7E3F330-EDC8-4890-BA4F-9E7D76956105}" type="datetime9">
              <a:rPr lang="en-US" smtClean="0"/>
              <a:t>9/25/2009 7:01:31 PM</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1B9275F-A07E-4493-B74A-61BADFAB2C3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B7A6B5-F298-4736-94DD-AD389133520D}" type="datetime9">
              <a:rPr lang="en-US" smtClean="0"/>
              <a:t>9/25/2009 7:01:31 PM</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1DB6D2E-86DE-4D8A-A6E8-AB9263314BD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097E21-6757-4D92-A5EE-74E8AC6D8434}" type="datetime9">
              <a:rPr lang="en-US" smtClean="0"/>
              <a:t>9/25/2009 7:01:31 PM</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C458018-7C0B-407A-9296-C9674C0AC8F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E2BF7A1-1BD8-484D-9AA0-EEBB8AF77CED}" type="datetime9">
              <a:rPr lang="en-US" smtClean="0"/>
              <a:t>9/25/2009 7:01:31 PM</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0470A2C-F6B4-4AAB-907D-B7F724F7D6C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7484FCE-A733-456A-A668-C1FFC24954A4}" type="datetime9">
              <a:rPr lang="en-US" smtClean="0"/>
              <a:t>9/25/2009 7:01:31 PM</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1007B5D-2D46-4CD3-A416-C304368BD1B7}"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E719C94-30D6-4DFB-B81B-5061ED47F443}" type="datetime9">
              <a:rPr lang="en-US" smtClean="0"/>
              <a:t>9/25/2009 7:01:31 PM</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B534709-26D7-488C-A9E7-A36145C08011}"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94512AB-D2E9-4D3D-82E0-E14C78B5A07C}" type="datetime9">
              <a:rPr lang="en-US" smtClean="0"/>
              <a:t>9/25/2009 7:01:31 PM</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705AE019-1114-4ED2-9466-6D586E3AFFB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416065-6A4D-42AC-AF76-4652E3704A13}" type="datetime9">
              <a:rPr lang="en-US" smtClean="0"/>
              <a:t>9/25/2009 7:01:31 PM</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F541377-F9F9-4686-9AB9-093371CB1635}"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0200717-6D3A-4FF1-A764-1CD688149828}" type="datetime9">
              <a:rPr lang="en-US" smtClean="0"/>
              <a:t>9/25/2009 7:01:31 PM</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CDFF8E7-25FB-49CD-A83B-B56BB826D10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4612F7-563F-4050-9892-811612A2F000}" type="datetime9">
              <a:rPr lang="en-US" smtClean="0"/>
              <a:t>9/25/2009 7:01:31 PM</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smtClean="0"/>
              <a:t>© Michael "Mike" L. Baird bairdphotos.com</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95B7B5B-2FA0-4BFF-A8EE-0F8D962E696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FD16D0A4-7FE0-4FD2-B1DA-DE77DCCBB59B}" type="datetime9">
              <a:rPr lang="en-US" smtClean="0"/>
              <a:t>9/25/2009 7:01:31 PM</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r>
              <a:rPr lang="en-US" smtClean="0"/>
              <a:t>© Michael "Mike" L. Baird bairdphotos.com</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ADD075BA-048F-417A-97A7-C42931572A07}"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flickr.com/guidelines.gne" TargetMode="External"/><Relationship Id="rId2" Type="http://schemas.openxmlformats.org/officeDocument/2006/relationships/hyperlink" Target="http://www.flickr.com/help/limits/#84"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addons.mozilla.org/en-US/firefox/addon/3905"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hyperlink" Target="http://www.flickr.com/groups/wikimedia_commons/"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hyperlink" Target="http://steeev.freehostia.com/flickr/" TargetMode="External"/><Relationship Id="rId3" Type="http://schemas.openxmlformats.org/officeDocument/2006/relationships/hyperlink" Target="http://www.mozilla.com/en-US/firefox/?from=getfirefox" TargetMode="External"/><Relationship Id="rId7" Type="http://schemas.openxmlformats.org/officeDocument/2006/relationships/hyperlink" Target="http://www.saleensoftware.com/Flickr_Downloader.aspx" TargetMode="External"/><Relationship Id="rId2" Type="http://schemas.openxmlformats.org/officeDocument/2006/relationships/hyperlink" Target="http://www.flickr.com/people/mikebaird/" TargetMode="External"/><Relationship Id="rId1" Type="http://schemas.openxmlformats.org/officeDocument/2006/relationships/slideLayout" Target="../slideLayouts/slideLayout6.xml"/><Relationship Id="rId6" Type="http://schemas.openxmlformats.org/officeDocument/2006/relationships/hyperlink" Target="http://www.jzlabs.com/2008/12/16/firefox-extension-flickr-original/" TargetMode="External"/><Relationship Id="rId5" Type="http://schemas.openxmlformats.org/officeDocument/2006/relationships/hyperlink" Target="http://userscripts.org/" TargetMode="External"/><Relationship Id="rId4" Type="http://schemas.openxmlformats.org/officeDocument/2006/relationships/hyperlink" Target="https://addons.mozilla.org/en-US/firefox/addon/748" TargetMode="External"/><Relationship Id="rId9" Type="http://schemas.openxmlformats.org/officeDocument/2006/relationships/hyperlink" Target="https://addons.mozilla.org/en-US/firefox/addon/3905"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wikimediafoundation.org/wiki/" TargetMode="External"/><Relationship Id="rId2" Type="http://schemas.openxmlformats.org/officeDocument/2006/relationships/hyperlink" Target="http://commons.wikimedia.org/wiki/Commons:Language_policy"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85800" y="990600"/>
            <a:ext cx="7772400" cy="2609850"/>
          </a:xfrm>
        </p:spPr>
        <p:txBody>
          <a:bodyPr/>
          <a:lstStyle/>
          <a:p>
            <a:r>
              <a:rPr lang="en-US" b="1" dirty="0" smtClean="0">
                <a:latin typeface="Arial" charset="0"/>
              </a:rPr>
              <a:t>Flickr: A Radical New Social Networking Paradigm for Photo Sharing</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US" dirty="0" smtClean="0">
                <a:solidFill>
                  <a:schemeClr val="tx1"/>
                </a:solidFill>
                <a:latin typeface="Arial" pitchFamily="34" charset="0"/>
              </a:rPr>
              <a:t>Michael “Mike” L. </a:t>
            </a:r>
            <a:r>
              <a:rPr lang="en-US" dirty="0" smtClean="0">
                <a:solidFill>
                  <a:schemeClr val="tx1"/>
                </a:solidFill>
                <a:latin typeface="Arial" pitchFamily="34" charset="0"/>
              </a:rPr>
              <a:t>Baird</a:t>
            </a:r>
          </a:p>
          <a:p>
            <a:pPr fontAlgn="auto">
              <a:spcAft>
                <a:spcPts val="0"/>
              </a:spcAft>
              <a:buFont typeface="Arial" pitchFamily="34" charset="0"/>
              <a:buNone/>
              <a:defRPr/>
            </a:pPr>
            <a:r>
              <a:rPr lang="en-US" dirty="0" smtClean="0">
                <a:solidFill>
                  <a:schemeClr val="tx1"/>
                </a:solidFill>
                <a:latin typeface="Arial" pitchFamily="34" charset="0"/>
              </a:rPr>
              <a:t>Flickr.bairdphotos.com</a:t>
            </a:r>
          </a:p>
          <a:p>
            <a:pPr fontAlgn="auto">
              <a:spcAft>
                <a:spcPts val="0"/>
              </a:spcAft>
              <a:buFont typeface="Arial" pitchFamily="34" charset="0"/>
              <a:buNone/>
              <a:defRPr/>
            </a:pPr>
            <a:r>
              <a:rPr lang="en-US" dirty="0" smtClean="0">
                <a:solidFill>
                  <a:schemeClr val="tx1"/>
                </a:solidFill>
                <a:latin typeface="Arial" pitchFamily="34" charset="0"/>
              </a:rPr>
              <a:t>Mike [at} mikebaird d o t com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74638"/>
            <a:ext cx="2057400" cy="411162"/>
          </a:xfrm>
        </p:spPr>
        <p:txBody>
          <a:bodyPr rtlCol="0">
            <a:normAutofit fontScale="90000"/>
          </a:bodyPr>
          <a:lstStyle/>
          <a:p>
            <a:pPr fontAlgn="auto">
              <a:spcAft>
                <a:spcPts val="0"/>
              </a:spcAft>
              <a:defRPr/>
            </a:pPr>
            <a:r>
              <a:rPr lang="en-US" sz="1600" b="1" dirty="0" smtClean="0">
                <a:latin typeface="Arial" pitchFamily="34" charset="0"/>
              </a:rPr>
              <a:t>Flickr tour continued</a:t>
            </a:r>
            <a:endParaRPr lang="en-US" b="1" dirty="0" smtClean="0">
              <a:latin typeface="Arial" pitchFamily="34" charset="0"/>
            </a:endParaRPr>
          </a:p>
        </p:txBody>
      </p:sp>
      <p:pic>
        <p:nvPicPr>
          <p:cNvPr id="53251" name="Picture 2"/>
          <p:cNvPicPr>
            <a:picLocks noChangeAspect="1" noChangeArrowheads="1"/>
          </p:cNvPicPr>
          <p:nvPr/>
        </p:nvPicPr>
        <p:blipFill>
          <a:blip r:embed="rId2" cstate="print"/>
          <a:srcRect/>
          <a:stretch>
            <a:fillRect/>
          </a:stretch>
        </p:blipFill>
        <p:spPr bwMode="auto">
          <a:xfrm>
            <a:off x="228600" y="304800"/>
            <a:ext cx="6096000" cy="6246813"/>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9FC5A4AD-F272-48B9-965E-A7D6D4DF6F74}"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10</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74638"/>
            <a:ext cx="2057400" cy="411162"/>
          </a:xfrm>
        </p:spPr>
        <p:txBody>
          <a:bodyPr rtlCol="0">
            <a:normAutofit fontScale="90000"/>
          </a:bodyPr>
          <a:lstStyle/>
          <a:p>
            <a:pPr fontAlgn="auto">
              <a:spcAft>
                <a:spcPts val="0"/>
              </a:spcAft>
              <a:defRPr/>
            </a:pPr>
            <a:r>
              <a:rPr lang="en-US" sz="1600" b="1" dirty="0" smtClean="0">
                <a:latin typeface="Arial" pitchFamily="34" charset="0"/>
              </a:rPr>
              <a:t>Flickr tour continued</a:t>
            </a:r>
            <a:endParaRPr lang="en-US" b="1" dirty="0" smtClean="0">
              <a:latin typeface="Arial" pitchFamily="34" charset="0"/>
            </a:endParaRPr>
          </a:p>
        </p:txBody>
      </p:sp>
      <p:pic>
        <p:nvPicPr>
          <p:cNvPr id="54275" name="Picture 2"/>
          <p:cNvPicPr>
            <a:picLocks noChangeAspect="1" noChangeArrowheads="1"/>
          </p:cNvPicPr>
          <p:nvPr/>
        </p:nvPicPr>
        <p:blipFill>
          <a:blip r:embed="rId2" cstate="print"/>
          <a:srcRect/>
          <a:stretch>
            <a:fillRect/>
          </a:stretch>
        </p:blipFill>
        <p:spPr bwMode="auto">
          <a:xfrm>
            <a:off x="228600" y="381000"/>
            <a:ext cx="5867400" cy="6164263"/>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0D98966E-D0E4-426A-B025-8F67B0AAC44A}"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11</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74638"/>
            <a:ext cx="2057400" cy="411162"/>
          </a:xfrm>
        </p:spPr>
        <p:txBody>
          <a:bodyPr rtlCol="0">
            <a:normAutofit fontScale="90000"/>
          </a:bodyPr>
          <a:lstStyle/>
          <a:p>
            <a:pPr fontAlgn="auto">
              <a:spcAft>
                <a:spcPts val="0"/>
              </a:spcAft>
              <a:defRPr/>
            </a:pPr>
            <a:r>
              <a:rPr lang="en-US" sz="1600" b="1" dirty="0" smtClean="0">
                <a:latin typeface="Arial" pitchFamily="34" charset="0"/>
              </a:rPr>
              <a:t>Flickr tour continued</a:t>
            </a:r>
            <a:endParaRPr lang="en-US" b="1" dirty="0" smtClean="0">
              <a:latin typeface="Arial" pitchFamily="34" charset="0"/>
            </a:endParaRPr>
          </a:p>
        </p:txBody>
      </p:sp>
      <p:pic>
        <p:nvPicPr>
          <p:cNvPr id="55299" name="Picture 2"/>
          <p:cNvPicPr>
            <a:picLocks noChangeAspect="1" noChangeArrowheads="1"/>
          </p:cNvPicPr>
          <p:nvPr/>
        </p:nvPicPr>
        <p:blipFill>
          <a:blip r:embed="rId2" cstate="print"/>
          <a:srcRect/>
          <a:stretch>
            <a:fillRect/>
          </a:stretch>
        </p:blipFill>
        <p:spPr bwMode="auto">
          <a:xfrm>
            <a:off x="457200" y="304800"/>
            <a:ext cx="5943600" cy="636428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4CAC6B3C-94AE-4F1E-8AC6-A704E795E7C4}"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12</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74638"/>
            <a:ext cx="2057400" cy="411162"/>
          </a:xfrm>
        </p:spPr>
        <p:txBody>
          <a:bodyPr rtlCol="0">
            <a:normAutofit fontScale="90000"/>
          </a:bodyPr>
          <a:lstStyle/>
          <a:p>
            <a:pPr fontAlgn="auto">
              <a:spcAft>
                <a:spcPts val="0"/>
              </a:spcAft>
              <a:defRPr/>
            </a:pPr>
            <a:r>
              <a:rPr lang="en-US" sz="1600" b="1" dirty="0" smtClean="0">
                <a:latin typeface="Arial" pitchFamily="34" charset="0"/>
              </a:rPr>
              <a:t>Flickr tour continued</a:t>
            </a:r>
            <a:endParaRPr lang="en-US" b="1" dirty="0" smtClean="0">
              <a:latin typeface="Arial" pitchFamily="34" charset="0"/>
            </a:endParaRPr>
          </a:p>
        </p:txBody>
      </p:sp>
      <p:pic>
        <p:nvPicPr>
          <p:cNvPr id="56323" name="Picture 2"/>
          <p:cNvPicPr>
            <a:picLocks noChangeAspect="1" noChangeArrowheads="1"/>
          </p:cNvPicPr>
          <p:nvPr/>
        </p:nvPicPr>
        <p:blipFill>
          <a:blip r:embed="rId2" cstate="print"/>
          <a:srcRect/>
          <a:stretch>
            <a:fillRect/>
          </a:stretch>
        </p:blipFill>
        <p:spPr bwMode="auto">
          <a:xfrm>
            <a:off x="295275" y="600075"/>
            <a:ext cx="8553450" cy="56578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E9154F3F-46A2-4488-B7CA-FCFC935971DA}"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13</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74638"/>
            <a:ext cx="2057400" cy="411162"/>
          </a:xfrm>
        </p:spPr>
        <p:txBody>
          <a:bodyPr rtlCol="0">
            <a:normAutofit fontScale="90000"/>
          </a:bodyPr>
          <a:lstStyle/>
          <a:p>
            <a:pPr fontAlgn="auto">
              <a:spcAft>
                <a:spcPts val="0"/>
              </a:spcAft>
              <a:defRPr/>
            </a:pPr>
            <a:r>
              <a:rPr lang="en-US" sz="1600" b="1" dirty="0" smtClean="0">
                <a:latin typeface="Arial" pitchFamily="34" charset="0"/>
              </a:rPr>
              <a:t>Flickr tour continued</a:t>
            </a:r>
            <a:endParaRPr lang="en-US" b="1" dirty="0" smtClean="0">
              <a:latin typeface="Arial" pitchFamily="34" charset="0"/>
            </a:endParaRPr>
          </a:p>
        </p:txBody>
      </p:sp>
      <p:pic>
        <p:nvPicPr>
          <p:cNvPr id="57347" name="Picture 2"/>
          <p:cNvPicPr>
            <a:picLocks noChangeAspect="1" noChangeArrowheads="1"/>
          </p:cNvPicPr>
          <p:nvPr/>
        </p:nvPicPr>
        <p:blipFill>
          <a:blip r:embed="rId2" cstate="print"/>
          <a:srcRect/>
          <a:stretch>
            <a:fillRect/>
          </a:stretch>
        </p:blipFill>
        <p:spPr bwMode="auto">
          <a:xfrm>
            <a:off x="304800" y="685800"/>
            <a:ext cx="8610600" cy="58705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546C0627-3501-44BF-93C9-911838A2AEDC}"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14</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74638"/>
            <a:ext cx="2057400" cy="411162"/>
          </a:xfrm>
        </p:spPr>
        <p:txBody>
          <a:bodyPr rtlCol="0">
            <a:normAutofit fontScale="90000"/>
          </a:bodyPr>
          <a:lstStyle/>
          <a:p>
            <a:pPr fontAlgn="auto">
              <a:spcAft>
                <a:spcPts val="0"/>
              </a:spcAft>
              <a:defRPr/>
            </a:pPr>
            <a:r>
              <a:rPr lang="en-US" sz="1600" b="1" dirty="0" smtClean="0">
                <a:latin typeface="Arial" pitchFamily="34" charset="0"/>
              </a:rPr>
              <a:t>Flickr tour continued</a:t>
            </a:r>
            <a:endParaRPr lang="en-US" b="1" dirty="0" smtClean="0">
              <a:latin typeface="Arial" pitchFamily="34" charset="0"/>
            </a:endParaRPr>
          </a:p>
        </p:txBody>
      </p:sp>
      <p:pic>
        <p:nvPicPr>
          <p:cNvPr id="60419" name="Picture 2"/>
          <p:cNvPicPr>
            <a:picLocks noChangeAspect="1" noChangeArrowheads="1"/>
          </p:cNvPicPr>
          <p:nvPr/>
        </p:nvPicPr>
        <p:blipFill>
          <a:blip r:embed="rId2" cstate="print"/>
          <a:srcRect/>
          <a:stretch>
            <a:fillRect/>
          </a:stretch>
        </p:blipFill>
        <p:spPr bwMode="auto">
          <a:xfrm>
            <a:off x="577850" y="609600"/>
            <a:ext cx="7808913" cy="604678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6B98E801-8192-42E2-8876-A27021600D92}"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15</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74638"/>
            <a:ext cx="2057400" cy="411162"/>
          </a:xfrm>
        </p:spPr>
        <p:txBody>
          <a:bodyPr rtlCol="0">
            <a:normAutofit fontScale="90000"/>
          </a:bodyPr>
          <a:lstStyle/>
          <a:p>
            <a:pPr fontAlgn="auto">
              <a:spcAft>
                <a:spcPts val="0"/>
              </a:spcAft>
              <a:defRPr/>
            </a:pPr>
            <a:r>
              <a:rPr lang="en-US" sz="1600" b="1" dirty="0" smtClean="0">
                <a:latin typeface="Arial" pitchFamily="34" charset="0"/>
              </a:rPr>
              <a:t>Flickr tour continued</a:t>
            </a:r>
            <a:endParaRPr lang="en-US" b="1" dirty="0" smtClean="0">
              <a:latin typeface="Arial" pitchFamily="34" charset="0"/>
            </a:endParaRPr>
          </a:p>
        </p:txBody>
      </p:sp>
      <p:pic>
        <p:nvPicPr>
          <p:cNvPr id="62467" name="Picture 2"/>
          <p:cNvPicPr>
            <a:picLocks noChangeAspect="1" noChangeArrowheads="1"/>
          </p:cNvPicPr>
          <p:nvPr/>
        </p:nvPicPr>
        <p:blipFill>
          <a:blip r:embed="rId2" cstate="print"/>
          <a:srcRect/>
          <a:stretch>
            <a:fillRect/>
          </a:stretch>
        </p:blipFill>
        <p:spPr bwMode="auto">
          <a:xfrm>
            <a:off x="152400" y="609600"/>
            <a:ext cx="7696200" cy="59594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79A2E426-3D8D-4EC3-B8BA-FBA5D42DAC7C}"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16</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b="1" dirty="0" smtClean="0">
                <a:latin typeface="Arial" charset="0"/>
              </a:rPr>
              <a:t>Flickr is Free or ~$25/year</a:t>
            </a:r>
          </a:p>
        </p:txBody>
      </p:sp>
      <p:sp>
        <p:nvSpPr>
          <p:cNvPr id="50179" name="TextBox 2"/>
          <p:cNvSpPr txBox="1">
            <a:spLocks noChangeArrowheads="1"/>
          </p:cNvSpPr>
          <p:nvPr/>
        </p:nvSpPr>
        <p:spPr bwMode="auto">
          <a:xfrm>
            <a:off x="1066800" y="1371600"/>
            <a:ext cx="6934200" cy="495520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Yahoo! owns Flickr and has stated that they will never delete an image unless the owner deletes it</a:t>
            </a:r>
            <a:r>
              <a:rPr lang="en-US" sz="2800" dirty="0" smtClean="0">
                <a:cs typeface="Arial" charset="0"/>
              </a:rPr>
              <a:t>.</a:t>
            </a:r>
          </a:p>
          <a:p>
            <a:pPr>
              <a:buFont typeface="Arial" charset="0"/>
              <a:buChar char="•"/>
            </a:pPr>
            <a:r>
              <a:rPr lang="en-US" sz="2800" dirty="0">
                <a:cs typeface="Arial" charset="0"/>
              </a:rPr>
              <a:t> </a:t>
            </a:r>
            <a:r>
              <a:rPr lang="en-US" sz="2800" dirty="0" smtClean="0">
                <a:cs typeface="Arial" charset="0"/>
              </a:rPr>
              <a:t>Free account has some limits – but is a good way to learn.</a:t>
            </a:r>
          </a:p>
          <a:p>
            <a:pPr>
              <a:buFont typeface="Arial" charset="0"/>
              <a:buChar char="•"/>
            </a:pPr>
            <a:r>
              <a:rPr lang="en-US" sz="2800" dirty="0">
                <a:cs typeface="Arial" charset="0"/>
              </a:rPr>
              <a:t> </a:t>
            </a:r>
            <a:r>
              <a:rPr lang="en-US" sz="2800" dirty="0" smtClean="0">
                <a:cs typeface="Arial" charset="0"/>
              </a:rPr>
              <a:t>The best way to learn Flickr is to use it and experiment with all the settings and options</a:t>
            </a:r>
          </a:p>
          <a:p>
            <a:pPr>
              <a:buFont typeface="Arial" charset="0"/>
              <a:buChar char="•"/>
            </a:pPr>
            <a:r>
              <a:rPr lang="en-US" sz="2800" dirty="0">
                <a:cs typeface="Arial" charset="0"/>
              </a:rPr>
              <a:t> </a:t>
            </a:r>
            <a:r>
              <a:rPr lang="en-US" sz="2800" dirty="0" smtClean="0">
                <a:cs typeface="Arial" charset="0"/>
              </a:rPr>
              <a:t>“Pro” account allows unlimited uploads, unlimited sets, 20MB images... </a:t>
            </a:r>
            <a:endParaRPr lang="en-US" sz="2800" dirty="0">
              <a:cs typeface="Arial" charset="0"/>
            </a:endParaRPr>
          </a:p>
          <a:p>
            <a:endParaRPr lang="en-US" dirty="0">
              <a:latin typeface="Calibri" pitchFamily="34" charset="0"/>
            </a:endParaRP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E3EE8691-B9AC-4B8D-B785-2748A2C87FB3}"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17</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74638"/>
            <a:ext cx="8229600" cy="944562"/>
          </a:xfrm>
        </p:spPr>
        <p:txBody>
          <a:bodyPr/>
          <a:lstStyle/>
          <a:p>
            <a:r>
              <a:rPr lang="en-US" b="1" dirty="0" smtClean="0">
                <a:latin typeface="Arial" charset="0"/>
              </a:rPr>
              <a:t>Pro Accounts ~$25/year</a:t>
            </a:r>
          </a:p>
        </p:txBody>
      </p:sp>
      <p:pic>
        <p:nvPicPr>
          <p:cNvPr id="89090" name="Picture 2"/>
          <p:cNvPicPr>
            <a:picLocks noChangeAspect="1" noChangeArrowheads="1"/>
          </p:cNvPicPr>
          <p:nvPr/>
        </p:nvPicPr>
        <p:blipFill>
          <a:blip r:embed="rId2" cstate="print"/>
          <a:srcRect/>
          <a:stretch>
            <a:fillRect/>
          </a:stretch>
        </p:blipFill>
        <p:spPr bwMode="auto">
          <a:xfrm>
            <a:off x="1371601" y="1191360"/>
            <a:ext cx="6781800" cy="520944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A4135842-7861-4B25-9AFB-32E40B6F60EF}"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18</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z="3200" b="1" dirty="0" smtClean="0">
                <a:latin typeface="Arial" charset="0"/>
              </a:rPr>
              <a:t>Your Flickr Photos will Never be Deleted</a:t>
            </a:r>
          </a:p>
        </p:txBody>
      </p:sp>
      <p:sp>
        <p:nvSpPr>
          <p:cNvPr id="65539" name="TextBox 2"/>
          <p:cNvSpPr txBox="1">
            <a:spLocks noChangeArrowheads="1"/>
          </p:cNvSpPr>
          <p:nvPr/>
        </p:nvSpPr>
        <p:spPr bwMode="auto">
          <a:xfrm>
            <a:off x="1066800" y="1371600"/>
            <a:ext cx="6934200" cy="2800767"/>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a:t>
            </a:r>
            <a:r>
              <a:rPr lang="en-US" sz="2800" dirty="0" smtClean="0">
                <a:cs typeface="Arial" charset="0"/>
                <a:hlinkClick r:id="rId2"/>
              </a:rPr>
              <a:t>http://www.flickr.com/help/limits/#84</a:t>
            </a:r>
            <a:r>
              <a:rPr lang="en-US" sz="2800" dirty="0" smtClean="0">
                <a:cs typeface="Arial" charset="0"/>
              </a:rPr>
              <a:t> says... Q: Are my photos ever deleted?  A: </a:t>
            </a:r>
            <a:r>
              <a:rPr lang="en-US" sz="2800" dirty="0" smtClean="0"/>
              <a:t>your photos will not be deleted, unless you do it yourself, or fail to play by our </a:t>
            </a:r>
            <a:r>
              <a:rPr lang="en-US" sz="2800" dirty="0" smtClean="0">
                <a:hlinkClick r:id="rId3"/>
              </a:rPr>
              <a:t>Community Guidelines</a:t>
            </a:r>
            <a:r>
              <a:rPr lang="en-US" sz="2800" dirty="0" smtClean="0">
                <a:cs typeface="Arial" charset="0"/>
              </a:rPr>
              <a:t> </a:t>
            </a:r>
            <a:endParaRPr lang="en-US" sz="2800" dirty="0">
              <a:cs typeface="Arial" charset="0"/>
            </a:endParaRPr>
          </a:p>
          <a:p>
            <a:endParaRPr lang="en-US" dirty="0">
              <a:latin typeface="Calibri" pitchFamily="34" charset="0"/>
            </a:endParaRP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C7E9F4C5-E40C-4B1F-9AD4-A621910688B9}"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19</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381000" y="228600"/>
            <a:ext cx="8229600" cy="914400"/>
          </a:xfrm>
        </p:spPr>
        <p:txBody>
          <a:bodyPr/>
          <a:lstStyle/>
          <a:p>
            <a:r>
              <a:rPr lang="en-US" b="1" dirty="0" smtClean="0">
                <a:latin typeface="Arial" charset="0"/>
              </a:rPr>
              <a:t>Are You </a:t>
            </a:r>
            <a:r>
              <a:rPr lang="en-US" b="1" dirty="0" err="1" smtClean="0">
                <a:latin typeface="Arial" charset="0"/>
              </a:rPr>
              <a:t>Flickring</a:t>
            </a:r>
            <a:r>
              <a:rPr lang="en-US" b="1" dirty="0" smtClean="0">
                <a:latin typeface="Arial" charset="0"/>
              </a:rPr>
              <a:t> me?</a:t>
            </a:r>
          </a:p>
        </p:txBody>
      </p:sp>
      <p:pic>
        <p:nvPicPr>
          <p:cNvPr id="90115" name="Picture 3" descr="C:\Documents and Settings\Owner\My Documents\My Pictures\AAA-MORROPHOTOEXPO-FLICKR-CLASS-screenshots\graduated-filter-done\elephant-seal-bug-eye-crop2-for-background.jpg"/>
          <p:cNvPicPr>
            <a:picLocks noChangeAspect="1" noChangeArrowheads="1"/>
          </p:cNvPicPr>
          <p:nvPr/>
        </p:nvPicPr>
        <p:blipFill>
          <a:blip r:embed="rId2" cstate="print"/>
          <a:srcRect/>
          <a:stretch>
            <a:fillRect/>
          </a:stretch>
        </p:blipFill>
        <p:spPr bwMode="auto">
          <a:xfrm>
            <a:off x="1143000" y="1066800"/>
            <a:ext cx="6934200" cy="5358245"/>
          </a:xfrm>
          <a:prstGeom prst="rect">
            <a:avLst/>
          </a:prstGeom>
          <a:noFill/>
        </p:spPr>
      </p:pic>
      <p:sp>
        <p:nvSpPr>
          <p:cNvPr id="4" name="Date Placeholder 3"/>
          <p:cNvSpPr>
            <a:spLocks noGrp="1"/>
          </p:cNvSpPr>
          <p:nvPr>
            <p:ph type="dt" sz="half" idx="10"/>
          </p:nvPr>
        </p:nvSpPr>
        <p:spPr/>
        <p:txBody>
          <a:bodyPr/>
          <a:lstStyle/>
          <a:p>
            <a:pPr>
              <a:defRPr/>
            </a:pPr>
            <a:fld id="{0EC7AC9B-7E64-45D3-9DD9-AA14A920DE80}"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2</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b="1" dirty="0" smtClean="0">
                <a:latin typeface="Arial" charset="0"/>
              </a:rPr>
              <a:t>Strategies &amp; Philosophies</a:t>
            </a:r>
          </a:p>
        </p:txBody>
      </p:sp>
      <p:sp>
        <p:nvSpPr>
          <p:cNvPr id="66563" name="TextBox 2"/>
          <p:cNvSpPr txBox="1">
            <a:spLocks noChangeArrowheads="1"/>
          </p:cNvSpPr>
          <p:nvPr/>
        </p:nvSpPr>
        <p:spPr bwMode="auto">
          <a:xfrm>
            <a:off x="1066800" y="1371600"/>
            <a:ext cx="6934200" cy="495520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a:t>
            </a:r>
            <a:r>
              <a:rPr lang="en-US" sz="2800" dirty="0" smtClean="0">
                <a:cs typeface="Arial" charset="0"/>
              </a:rPr>
              <a:t>Upload one or two photos per day</a:t>
            </a:r>
          </a:p>
          <a:p>
            <a:pPr>
              <a:buFont typeface="Arial" charset="0"/>
              <a:buChar char="•"/>
            </a:pPr>
            <a:r>
              <a:rPr lang="en-US" sz="2800" dirty="0">
                <a:cs typeface="Arial" charset="0"/>
              </a:rPr>
              <a:t> </a:t>
            </a:r>
            <a:r>
              <a:rPr lang="en-US" sz="2800" dirty="0" smtClean="0">
                <a:cs typeface="Arial" charset="0"/>
              </a:rPr>
              <a:t>Upload every photo taken</a:t>
            </a:r>
          </a:p>
          <a:p>
            <a:pPr>
              <a:buFont typeface="Arial" charset="0"/>
              <a:buChar char="•"/>
            </a:pPr>
            <a:r>
              <a:rPr lang="en-US" sz="2800" dirty="0">
                <a:cs typeface="Arial" charset="0"/>
              </a:rPr>
              <a:t> </a:t>
            </a:r>
            <a:r>
              <a:rPr lang="en-US" sz="2800" dirty="0" smtClean="0">
                <a:cs typeface="Arial" charset="0"/>
              </a:rPr>
              <a:t>Reputation – do you want friends notified of your junk images?</a:t>
            </a:r>
          </a:p>
          <a:p>
            <a:pPr>
              <a:buFont typeface="Arial" charset="0"/>
              <a:buChar char="•"/>
            </a:pPr>
            <a:r>
              <a:rPr lang="en-US" sz="2800" dirty="0">
                <a:cs typeface="Arial" charset="0"/>
              </a:rPr>
              <a:t> </a:t>
            </a:r>
            <a:r>
              <a:rPr lang="en-US" sz="2800" dirty="0" smtClean="0">
                <a:cs typeface="Arial" charset="0"/>
              </a:rPr>
              <a:t>Flickr is used by some of the biggest names in the business as a way to interact with their community – but in these cases Flickr supplements other more professional web presences.</a:t>
            </a:r>
          </a:p>
          <a:p>
            <a:pPr>
              <a:buFont typeface="Arial" charset="0"/>
              <a:buChar char="•"/>
            </a:pPr>
            <a:r>
              <a:rPr lang="en-US" sz="2800" dirty="0">
                <a:cs typeface="Arial" charset="0"/>
              </a:rPr>
              <a:t> </a:t>
            </a:r>
            <a:r>
              <a:rPr lang="en-US" sz="2800" dirty="0" smtClean="0">
                <a:cs typeface="Arial" charset="0"/>
              </a:rPr>
              <a:t>Flickr’s TOS prohibit commercialism</a:t>
            </a:r>
            <a:endParaRPr lang="en-US" sz="2800" dirty="0">
              <a:cs typeface="Arial" charset="0"/>
            </a:endParaRPr>
          </a:p>
          <a:p>
            <a:endParaRPr lang="en-US" dirty="0">
              <a:latin typeface="Calibri" pitchFamily="34" charset="0"/>
            </a:endParaRP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A86994BF-794C-4926-A83F-59CF3FFAC8C0}"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20</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400800" y="533400"/>
            <a:ext cx="2514600" cy="1447800"/>
          </a:xfrm>
        </p:spPr>
        <p:txBody>
          <a:bodyPr/>
          <a:lstStyle/>
          <a:p>
            <a:r>
              <a:rPr lang="en-US" sz="2800" b="1" dirty="0" smtClean="0">
                <a:latin typeface="Arial" charset="0"/>
              </a:rPr>
              <a:t>Photostream concept</a:t>
            </a:r>
          </a:p>
        </p:txBody>
      </p:sp>
      <p:pic>
        <p:nvPicPr>
          <p:cNvPr id="26627" name="Picture 2"/>
          <p:cNvPicPr>
            <a:picLocks noChangeAspect="1" noChangeArrowheads="1"/>
          </p:cNvPicPr>
          <p:nvPr/>
        </p:nvPicPr>
        <p:blipFill>
          <a:blip r:embed="rId2" cstate="print"/>
          <a:srcRect/>
          <a:stretch>
            <a:fillRect/>
          </a:stretch>
        </p:blipFill>
        <p:spPr bwMode="auto">
          <a:xfrm>
            <a:off x="228600" y="304800"/>
            <a:ext cx="6246813" cy="61722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03CD5808-78BD-4EFD-8CE6-902EB975B99D}"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21</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b="1" dirty="0" smtClean="0">
                <a:latin typeface="Arial" charset="0"/>
              </a:rPr>
              <a:t>Present your Photostream</a:t>
            </a:r>
          </a:p>
        </p:txBody>
      </p:sp>
      <p:pic>
        <p:nvPicPr>
          <p:cNvPr id="27651" name="Picture 2"/>
          <p:cNvPicPr>
            <a:picLocks noChangeAspect="1" noChangeArrowheads="1"/>
          </p:cNvPicPr>
          <p:nvPr/>
        </p:nvPicPr>
        <p:blipFill>
          <a:blip r:embed="rId2" cstate="print"/>
          <a:srcRect/>
          <a:stretch>
            <a:fillRect/>
          </a:stretch>
        </p:blipFill>
        <p:spPr bwMode="auto">
          <a:xfrm>
            <a:off x="685800" y="1295400"/>
            <a:ext cx="7877175" cy="54197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85607E51-FA02-4CB8-BF45-0AE546366D09}"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22</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latin typeface="Arial" pitchFamily="34" charset="0"/>
              </a:rPr>
              <a:t>View by “Popular” - Interesting</a:t>
            </a:r>
          </a:p>
        </p:txBody>
      </p:sp>
      <p:pic>
        <p:nvPicPr>
          <p:cNvPr id="28675" name="Picture 2"/>
          <p:cNvPicPr>
            <a:picLocks noChangeAspect="1" noChangeArrowheads="1"/>
          </p:cNvPicPr>
          <p:nvPr/>
        </p:nvPicPr>
        <p:blipFill>
          <a:blip r:embed="rId2" cstate="print"/>
          <a:srcRect/>
          <a:stretch>
            <a:fillRect/>
          </a:stretch>
        </p:blipFill>
        <p:spPr bwMode="auto">
          <a:xfrm>
            <a:off x="1219200" y="1219200"/>
            <a:ext cx="6105525" cy="55626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3145D919-595D-4B6F-AEC9-3D92458657C9}"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23</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b="1" dirty="0" smtClean="0">
                <a:latin typeface="Arial" charset="0"/>
              </a:rPr>
              <a:t>Edit Title, Desc., Tags</a:t>
            </a:r>
          </a:p>
        </p:txBody>
      </p:sp>
      <p:sp>
        <p:nvSpPr>
          <p:cNvPr id="16387" name="TextBox 2"/>
          <p:cNvSpPr txBox="1">
            <a:spLocks noChangeArrowheads="1"/>
          </p:cNvSpPr>
          <p:nvPr/>
        </p:nvSpPr>
        <p:spPr bwMode="auto">
          <a:xfrm>
            <a:off x="1066800" y="1371600"/>
            <a:ext cx="6934200" cy="107791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a:t>
            </a:r>
          </a:p>
          <a:p>
            <a:endParaRPr lang="en-US" dirty="0">
              <a:latin typeface="Calibri" pitchFamily="34" charset="0"/>
            </a:endParaRPr>
          </a:p>
          <a:p>
            <a:endParaRPr lang="en-US" dirty="0">
              <a:latin typeface="Calibri" pitchFamily="34" charset="0"/>
            </a:endParaRPr>
          </a:p>
        </p:txBody>
      </p:sp>
      <p:pic>
        <p:nvPicPr>
          <p:cNvPr id="16388" name="Picture 2" descr="C:\Documents and Settings\Owner\My Documents\My Pictures\AAA-MORROPHOTOEXPO-FLICKR-CLASS-screenshots\Flickr-organize-batch-descr.jpg"/>
          <p:cNvPicPr>
            <a:picLocks noChangeAspect="1" noChangeArrowheads="1"/>
          </p:cNvPicPr>
          <p:nvPr/>
        </p:nvPicPr>
        <p:blipFill>
          <a:blip r:embed="rId2" cstate="print"/>
          <a:srcRect/>
          <a:stretch>
            <a:fillRect/>
          </a:stretch>
        </p:blipFill>
        <p:spPr bwMode="auto">
          <a:xfrm>
            <a:off x="228600" y="1143000"/>
            <a:ext cx="8388350" cy="5408613"/>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9F03B93E-3743-4922-9358-02E0083CACF6}"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24</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b="1" dirty="0" smtClean="0">
                <a:latin typeface="Arial" charset="0"/>
              </a:rPr>
              <a:t>Operations on images</a:t>
            </a:r>
          </a:p>
        </p:txBody>
      </p:sp>
      <p:sp>
        <p:nvSpPr>
          <p:cNvPr id="14339" name="TextBox 2"/>
          <p:cNvSpPr txBox="1">
            <a:spLocks noChangeArrowheads="1"/>
          </p:cNvSpPr>
          <p:nvPr/>
        </p:nvSpPr>
        <p:spPr bwMode="auto">
          <a:xfrm>
            <a:off x="1066800" y="1371600"/>
            <a:ext cx="6934200" cy="107791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a:t>
            </a:r>
          </a:p>
          <a:p>
            <a:endParaRPr lang="en-US" dirty="0">
              <a:latin typeface="Calibri" pitchFamily="34" charset="0"/>
            </a:endParaRPr>
          </a:p>
          <a:p>
            <a:endParaRPr lang="en-US" dirty="0">
              <a:latin typeface="Calibri" pitchFamily="34" charset="0"/>
            </a:endParaRPr>
          </a:p>
        </p:txBody>
      </p:sp>
      <p:pic>
        <p:nvPicPr>
          <p:cNvPr id="14340" name="Picture 2" descr="C:\Documents and Settings\Owner\My Documents\My Pictures\AAA-MORROPHOTOEXPO-FLICKR-CLASS-screenshots\Elephant-Seals-view-all-siz.jpg"/>
          <p:cNvPicPr>
            <a:picLocks noChangeAspect="1" noChangeArrowheads="1"/>
          </p:cNvPicPr>
          <p:nvPr/>
        </p:nvPicPr>
        <p:blipFill>
          <a:blip r:embed="rId2" cstate="print"/>
          <a:srcRect/>
          <a:stretch>
            <a:fillRect/>
          </a:stretch>
        </p:blipFill>
        <p:spPr bwMode="auto">
          <a:xfrm>
            <a:off x="1447800" y="1219200"/>
            <a:ext cx="6400800" cy="5462588"/>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35F5BCDE-0B8F-4947-9AED-1BE297330A14}"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25</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b="1" dirty="0" smtClean="0">
                <a:latin typeface="Arial" charset="0"/>
              </a:rPr>
              <a:t>Robust views</a:t>
            </a:r>
          </a:p>
        </p:txBody>
      </p:sp>
      <p:sp>
        <p:nvSpPr>
          <p:cNvPr id="10243" name="TextBox 2"/>
          <p:cNvSpPr txBox="1">
            <a:spLocks noChangeArrowheads="1"/>
          </p:cNvSpPr>
          <p:nvPr/>
        </p:nvSpPr>
        <p:spPr bwMode="auto">
          <a:xfrm>
            <a:off x="1066800" y="1371600"/>
            <a:ext cx="6934200" cy="107791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Template 28 Arial</a:t>
            </a:r>
          </a:p>
          <a:p>
            <a:endParaRPr lang="en-US" dirty="0">
              <a:latin typeface="Calibri" pitchFamily="34" charset="0"/>
            </a:endParaRPr>
          </a:p>
          <a:p>
            <a:endParaRPr lang="en-US" dirty="0">
              <a:latin typeface="Calibri" pitchFamily="34" charset="0"/>
            </a:endParaRPr>
          </a:p>
        </p:txBody>
      </p:sp>
      <p:pic>
        <p:nvPicPr>
          <p:cNvPr id="10244" name="Picture 2" descr="C:\Documents and Settings\Owner\My Documents\My Pictures\AAA-MORROPHOTOEXPO-FLICKR-CLASS-screenshots\100-Most-Interesting-by-MB-25.jpg"/>
          <p:cNvPicPr>
            <a:picLocks noChangeAspect="1" noChangeArrowheads="1"/>
          </p:cNvPicPr>
          <p:nvPr/>
        </p:nvPicPr>
        <p:blipFill>
          <a:blip r:embed="rId2" cstate="print"/>
          <a:srcRect/>
          <a:stretch>
            <a:fillRect/>
          </a:stretch>
        </p:blipFill>
        <p:spPr bwMode="auto">
          <a:xfrm>
            <a:off x="1371600" y="1255713"/>
            <a:ext cx="6858000" cy="5268912"/>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388489CD-3609-414D-BAB3-73848029CA11}"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26</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b="1" dirty="0" smtClean="0">
                <a:latin typeface="Arial" charset="0"/>
              </a:rPr>
              <a:t>Detail views</a:t>
            </a:r>
          </a:p>
        </p:txBody>
      </p:sp>
      <p:sp>
        <p:nvSpPr>
          <p:cNvPr id="11267" name="TextBox 2"/>
          <p:cNvSpPr txBox="1">
            <a:spLocks noChangeArrowheads="1"/>
          </p:cNvSpPr>
          <p:nvPr/>
        </p:nvSpPr>
        <p:spPr bwMode="auto">
          <a:xfrm>
            <a:off x="1066800" y="1371600"/>
            <a:ext cx="6934200" cy="1077913"/>
          </a:xfrm>
          <a:prstGeom prst="rect">
            <a:avLst/>
          </a:prstGeom>
          <a:noFill/>
          <a:ln w="9525">
            <a:noFill/>
            <a:miter lim="800000"/>
            <a:headEnd/>
            <a:tailEnd/>
          </a:ln>
        </p:spPr>
        <p:txBody>
          <a:bodyPr>
            <a:spAutoFit/>
          </a:bodyPr>
          <a:lstStyle/>
          <a:p>
            <a:pPr>
              <a:buFont typeface="Arial" charset="0"/>
              <a:buChar char="•"/>
            </a:pPr>
            <a:endParaRPr lang="en-US" sz="2800" dirty="0">
              <a:cs typeface="Arial" charset="0"/>
            </a:endParaRPr>
          </a:p>
          <a:p>
            <a:endParaRPr lang="en-US" dirty="0">
              <a:latin typeface="Calibri" pitchFamily="34" charset="0"/>
            </a:endParaRPr>
          </a:p>
          <a:p>
            <a:endParaRPr lang="en-US" dirty="0">
              <a:latin typeface="Calibri" pitchFamily="34" charset="0"/>
            </a:endParaRPr>
          </a:p>
        </p:txBody>
      </p:sp>
      <p:pic>
        <p:nvPicPr>
          <p:cNvPr id="11268" name="Picture 2" descr="C:\Documents and Settings\Owner\My Documents\My Pictures\AAA-MORROPHOTOEXPO-FLICKR-CLASS-screenshots\Elephant-Seals-detailed-wit.jpg"/>
          <p:cNvPicPr>
            <a:picLocks noChangeAspect="1" noChangeArrowheads="1"/>
          </p:cNvPicPr>
          <p:nvPr/>
        </p:nvPicPr>
        <p:blipFill>
          <a:blip r:embed="rId2" cstate="print"/>
          <a:srcRect/>
          <a:stretch>
            <a:fillRect/>
          </a:stretch>
        </p:blipFill>
        <p:spPr bwMode="auto">
          <a:xfrm>
            <a:off x="1828800" y="1143000"/>
            <a:ext cx="5562600" cy="5335588"/>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CEA916C2-C177-4C43-8254-B57305A919D0}"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27</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b="1" dirty="0" smtClean="0">
                <a:latin typeface="Arial" charset="0"/>
              </a:rPr>
              <a:t>View Large</a:t>
            </a:r>
          </a:p>
        </p:txBody>
      </p:sp>
      <p:sp>
        <p:nvSpPr>
          <p:cNvPr id="12291" name="TextBox 2"/>
          <p:cNvSpPr txBox="1">
            <a:spLocks noChangeArrowheads="1"/>
          </p:cNvSpPr>
          <p:nvPr/>
        </p:nvSpPr>
        <p:spPr bwMode="auto">
          <a:xfrm>
            <a:off x="1066800" y="1371600"/>
            <a:ext cx="6934200" cy="107791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a:t>
            </a:r>
          </a:p>
          <a:p>
            <a:endParaRPr lang="en-US" dirty="0">
              <a:latin typeface="Calibri" pitchFamily="34" charset="0"/>
            </a:endParaRPr>
          </a:p>
          <a:p>
            <a:endParaRPr lang="en-US" dirty="0">
              <a:latin typeface="Calibri" pitchFamily="34" charset="0"/>
            </a:endParaRPr>
          </a:p>
        </p:txBody>
      </p:sp>
      <p:pic>
        <p:nvPicPr>
          <p:cNvPr id="12292" name="Picture 2" descr="C:\Documents and Settings\Owner\My Documents\My Pictures\AAA-MORROPHOTOEXPO-FLICKR-CLASS-screenshots\Elephant-Seals-large-size.jpg"/>
          <p:cNvPicPr>
            <a:picLocks noChangeAspect="1" noChangeArrowheads="1"/>
          </p:cNvPicPr>
          <p:nvPr/>
        </p:nvPicPr>
        <p:blipFill>
          <a:blip r:embed="rId2" cstate="print"/>
          <a:srcRect/>
          <a:stretch>
            <a:fillRect/>
          </a:stretch>
        </p:blipFill>
        <p:spPr bwMode="auto">
          <a:xfrm>
            <a:off x="914400" y="1066800"/>
            <a:ext cx="7610475" cy="5332413"/>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08328AF9-FF73-46E4-8BA6-9F314153BFE2}"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28</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b="1" dirty="0" smtClean="0">
                <a:latin typeface="Arial" charset="0"/>
              </a:rPr>
              <a:t>View full resolution pixels</a:t>
            </a:r>
          </a:p>
        </p:txBody>
      </p:sp>
      <p:sp>
        <p:nvSpPr>
          <p:cNvPr id="13315" name="TextBox 2"/>
          <p:cNvSpPr txBox="1">
            <a:spLocks noChangeArrowheads="1"/>
          </p:cNvSpPr>
          <p:nvPr/>
        </p:nvSpPr>
        <p:spPr bwMode="auto">
          <a:xfrm>
            <a:off x="1219200" y="1371600"/>
            <a:ext cx="6934200" cy="1077913"/>
          </a:xfrm>
          <a:prstGeom prst="rect">
            <a:avLst/>
          </a:prstGeom>
          <a:noFill/>
          <a:ln w="9525">
            <a:noFill/>
            <a:miter lim="800000"/>
            <a:headEnd/>
            <a:tailEnd/>
          </a:ln>
        </p:spPr>
        <p:txBody>
          <a:bodyPr>
            <a:spAutoFit/>
          </a:bodyPr>
          <a:lstStyle/>
          <a:p>
            <a:endParaRPr lang="en-US" sz="2800" dirty="0">
              <a:cs typeface="Arial" charset="0"/>
            </a:endParaRPr>
          </a:p>
          <a:p>
            <a:endParaRPr lang="en-US" dirty="0">
              <a:latin typeface="Calibri" pitchFamily="34" charset="0"/>
            </a:endParaRPr>
          </a:p>
          <a:p>
            <a:endParaRPr lang="en-US" dirty="0">
              <a:latin typeface="Calibri" pitchFamily="34" charset="0"/>
            </a:endParaRPr>
          </a:p>
        </p:txBody>
      </p:sp>
      <p:pic>
        <p:nvPicPr>
          <p:cNvPr id="13316" name="Picture 2" descr="C:\Documents and Settings\Owner\My Documents\My Pictures\AAA-MORROPHOTOEXPO-FLICKR-CLASS-screenshots\Elephant-Seals-details-100p.jpg"/>
          <p:cNvPicPr>
            <a:picLocks noChangeAspect="1" noChangeArrowheads="1"/>
          </p:cNvPicPr>
          <p:nvPr/>
        </p:nvPicPr>
        <p:blipFill>
          <a:blip r:embed="rId2" cstate="print"/>
          <a:srcRect/>
          <a:stretch>
            <a:fillRect/>
          </a:stretch>
        </p:blipFill>
        <p:spPr bwMode="auto">
          <a:xfrm>
            <a:off x="6350" y="1524000"/>
            <a:ext cx="9137650" cy="44958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A6E1297F-3E58-4710-90EA-C788717B6670}"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29</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b="1" dirty="0" smtClean="0">
                <a:latin typeface="Arial" charset="0"/>
              </a:rPr>
              <a:t>Audience Calibration</a:t>
            </a:r>
          </a:p>
        </p:txBody>
      </p:sp>
      <p:sp>
        <p:nvSpPr>
          <p:cNvPr id="66563" name="TextBox 2"/>
          <p:cNvSpPr txBox="1">
            <a:spLocks noChangeArrowheads="1"/>
          </p:cNvSpPr>
          <p:nvPr/>
        </p:nvSpPr>
        <p:spPr bwMode="auto">
          <a:xfrm>
            <a:off x="1143000" y="1371600"/>
            <a:ext cx="7086600" cy="5386090"/>
          </a:xfrm>
          <a:prstGeom prst="rect">
            <a:avLst/>
          </a:prstGeom>
          <a:noFill/>
          <a:ln w="9525">
            <a:noFill/>
            <a:miter lim="800000"/>
            <a:headEnd/>
            <a:tailEnd/>
          </a:ln>
        </p:spPr>
        <p:txBody>
          <a:bodyPr wrap="square">
            <a:spAutoFit/>
          </a:bodyPr>
          <a:lstStyle/>
          <a:p>
            <a:pPr>
              <a:buFont typeface="Arial" charset="0"/>
              <a:buChar char="•"/>
            </a:pPr>
            <a:r>
              <a:rPr lang="en-US" sz="2800" dirty="0">
                <a:cs typeface="Arial" charset="0"/>
              </a:rPr>
              <a:t> </a:t>
            </a:r>
            <a:r>
              <a:rPr lang="en-US" sz="2800" dirty="0" smtClean="0">
                <a:cs typeface="Arial" charset="0"/>
              </a:rPr>
              <a:t>Share photos online?</a:t>
            </a:r>
          </a:p>
          <a:p>
            <a:pPr lvl="1">
              <a:buFont typeface="Arial" charset="0"/>
              <a:buChar char="•"/>
            </a:pPr>
            <a:r>
              <a:rPr lang="en-US" sz="2800" dirty="0">
                <a:cs typeface="Arial" charset="0"/>
              </a:rPr>
              <a:t> </a:t>
            </a:r>
            <a:r>
              <a:rPr lang="en-US" sz="2800" dirty="0" smtClean="0">
                <a:cs typeface="Arial" charset="0"/>
              </a:rPr>
              <a:t>How?</a:t>
            </a:r>
          </a:p>
          <a:p>
            <a:pPr lvl="1">
              <a:buFont typeface="Arial" charset="0"/>
              <a:buChar char="•"/>
            </a:pPr>
            <a:r>
              <a:rPr lang="en-US" sz="2800" dirty="0">
                <a:cs typeface="Arial" charset="0"/>
              </a:rPr>
              <a:t> </a:t>
            </a:r>
            <a:r>
              <a:rPr lang="en-US" sz="2800" dirty="0" smtClean="0">
                <a:cs typeface="Arial" charset="0"/>
              </a:rPr>
              <a:t>Ever go to Flickr.com?</a:t>
            </a:r>
          </a:p>
          <a:p>
            <a:pPr lvl="1">
              <a:buFont typeface="Arial" charset="0"/>
              <a:buChar char="•"/>
            </a:pPr>
            <a:r>
              <a:rPr lang="en-US" sz="2800" dirty="0">
                <a:cs typeface="Arial" charset="0"/>
              </a:rPr>
              <a:t> </a:t>
            </a:r>
            <a:r>
              <a:rPr lang="en-US" sz="2800" dirty="0" smtClean="0">
                <a:cs typeface="Arial" charset="0"/>
              </a:rPr>
              <a:t>Flickr user already?</a:t>
            </a:r>
          </a:p>
          <a:p>
            <a:pPr lvl="1">
              <a:buFont typeface="Arial" charset="0"/>
              <a:buChar char="•"/>
            </a:pPr>
            <a:r>
              <a:rPr lang="en-US" sz="2800" dirty="0">
                <a:cs typeface="Arial" charset="0"/>
              </a:rPr>
              <a:t> </a:t>
            </a:r>
            <a:r>
              <a:rPr lang="en-US" sz="2800" dirty="0" smtClean="0">
                <a:cs typeface="Arial" charset="0"/>
              </a:rPr>
              <a:t>Have your own website?</a:t>
            </a:r>
          </a:p>
          <a:p>
            <a:pPr>
              <a:buFont typeface="Arial" charset="0"/>
              <a:buChar char="•"/>
            </a:pPr>
            <a:r>
              <a:rPr lang="en-US" sz="2800" dirty="0">
                <a:cs typeface="Arial" charset="0"/>
              </a:rPr>
              <a:t> </a:t>
            </a:r>
            <a:r>
              <a:rPr lang="en-US" sz="2800" dirty="0" smtClean="0">
                <a:cs typeface="Arial" charset="0"/>
              </a:rPr>
              <a:t>E-mail image attachments?</a:t>
            </a:r>
          </a:p>
          <a:p>
            <a:pPr>
              <a:buFont typeface="Arial" charset="0"/>
              <a:buChar char="•"/>
            </a:pPr>
            <a:r>
              <a:rPr lang="en-US" sz="2800" dirty="0">
                <a:cs typeface="Arial" charset="0"/>
              </a:rPr>
              <a:t> </a:t>
            </a:r>
            <a:r>
              <a:rPr lang="en-US" sz="2800" dirty="0" smtClean="0">
                <a:cs typeface="Arial" charset="0"/>
              </a:rPr>
              <a:t>Facebook or MySpace user?</a:t>
            </a:r>
          </a:p>
          <a:p>
            <a:pPr>
              <a:buFont typeface="Arial" charset="0"/>
              <a:buChar char="•"/>
            </a:pPr>
            <a:r>
              <a:rPr lang="en-US" sz="2800" dirty="0">
                <a:cs typeface="Arial" charset="0"/>
              </a:rPr>
              <a:t> </a:t>
            </a:r>
            <a:r>
              <a:rPr lang="en-US" sz="2800" dirty="0" smtClean="0">
                <a:cs typeface="Arial" charset="0"/>
              </a:rPr>
              <a:t>Yahoo ID?</a:t>
            </a:r>
          </a:p>
          <a:p>
            <a:pPr>
              <a:buFont typeface="Arial" charset="0"/>
              <a:buChar char="•"/>
            </a:pPr>
            <a:r>
              <a:rPr lang="en-US" sz="2800" dirty="0">
                <a:cs typeface="Arial" charset="0"/>
              </a:rPr>
              <a:t> </a:t>
            </a:r>
            <a:r>
              <a:rPr lang="en-US" sz="2800" dirty="0" smtClean="0">
                <a:cs typeface="Arial" charset="0"/>
              </a:rPr>
              <a:t>Use Google image search?</a:t>
            </a:r>
          </a:p>
          <a:p>
            <a:pPr>
              <a:buFont typeface="Arial" charset="0"/>
              <a:buChar char="•"/>
            </a:pPr>
            <a:r>
              <a:rPr lang="en-US" sz="2800" dirty="0">
                <a:cs typeface="Arial" charset="0"/>
              </a:rPr>
              <a:t> </a:t>
            </a:r>
            <a:r>
              <a:rPr lang="en-US" sz="2800" dirty="0" smtClean="0">
                <a:cs typeface="Arial" charset="0"/>
              </a:rPr>
              <a:t>Every hear of Creative Commons license?</a:t>
            </a:r>
          </a:p>
          <a:p>
            <a:pPr>
              <a:buFont typeface="Arial" charset="0"/>
              <a:buChar char="•"/>
            </a:pPr>
            <a:r>
              <a:rPr lang="en-US" sz="2800" dirty="0">
                <a:cs typeface="Arial" charset="0"/>
              </a:rPr>
              <a:t> </a:t>
            </a:r>
            <a:r>
              <a:rPr lang="en-US" sz="2800" dirty="0" smtClean="0">
                <a:cs typeface="Arial" charset="0"/>
              </a:rPr>
              <a:t>Twitter – do you Tweet?</a:t>
            </a:r>
            <a:endParaRPr lang="en-US" sz="2800" dirty="0">
              <a:cs typeface="Arial" charset="0"/>
            </a:endParaRPr>
          </a:p>
          <a:p>
            <a:endParaRPr lang="en-US" dirty="0">
              <a:latin typeface="Calibri" pitchFamily="34" charset="0"/>
            </a:endParaRP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59582F8F-458F-4DF1-A301-89EBB7126C00}"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3</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b="1" dirty="0" smtClean="0">
                <a:latin typeface="Arial" charset="0"/>
                <a:cs typeface="Arial" charset="0"/>
              </a:rPr>
              <a:t>Share Camera EXIF</a:t>
            </a:r>
          </a:p>
        </p:txBody>
      </p:sp>
      <p:pic>
        <p:nvPicPr>
          <p:cNvPr id="8195" name="Picture 2" descr="C:\Documents and Settings\Owner\My Documents\My Pictures\AAA-MORROPHOTOEXPO-FLICKR-CLASS-screenshots\Additional-Information-20K-.jpg"/>
          <p:cNvPicPr>
            <a:picLocks noChangeAspect="1" noChangeArrowheads="1"/>
          </p:cNvPicPr>
          <p:nvPr/>
        </p:nvPicPr>
        <p:blipFill>
          <a:blip r:embed="rId2" cstate="print"/>
          <a:srcRect/>
          <a:stretch>
            <a:fillRect/>
          </a:stretch>
        </p:blipFill>
        <p:spPr bwMode="auto">
          <a:xfrm>
            <a:off x="4800600" y="1371600"/>
            <a:ext cx="3705225" cy="4992688"/>
          </a:xfrm>
          <a:prstGeom prst="rect">
            <a:avLst/>
          </a:prstGeom>
          <a:noFill/>
          <a:ln w="9525">
            <a:noFill/>
            <a:miter lim="800000"/>
            <a:headEnd/>
            <a:tailEnd/>
          </a:ln>
        </p:spPr>
      </p:pic>
      <p:sp>
        <p:nvSpPr>
          <p:cNvPr id="8196" name="TextBox 4"/>
          <p:cNvSpPr txBox="1">
            <a:spLocks noChangeArrowheads="1"/>
          </p:cNvSpPr>
          <p:nvPr/>
        </p:nvSpPr>
        <p:spPr bwMode="auto">
          <a:xfrm>
            <a:off x="762000" y="1752600"/>
            <a:ext cx="4321175" cy="4832350"/>
          </a:xfrm>
          <a:prstGeom prst="rect">
            <a:avLst/>
          </a:prstGeom>
          <a:noFill/>
          <a:ln w="9525">
            <a:noFill/>
            <a:miter lim="800000"/>
            <a:headEnd/>
            <a:tailEnd/>
          </a:ln>
        </p:spPr>
        <p:txBody>
          <a:bodyPr wrap="none">
            <a:spAutoFit/>
          </a:bodyPr>
          <a:lstStyle/>
          <a:p>
            <a:pPr>
              <a:buFont typeface="Arial" charset="0"/>
              <a:buChar char="•"/>
            </a:pPr>
            <a:r>
              <a:rPr lang="en-US" sz="2800" dirty="0">
                <a:cs typeface="Arial" charset="0"/>
              </a:rPr>
              <a:t> Copyright </a:t>
            </a:r>
          </a:p>
          <a:p>
            <a:r>
              <a:rPr lang="en-US" sz="2800" dirty="0">
                <a:cs typeface="Arial" charset="0"/>
              </a:rPr>
              <a:t>(Creative Commons) </a:t>
            </a:r>
          </a:p>
          <a:p>
            <a:pPr>
              <a:buFont typeface="Arial" charset="0"/>
              <a:buChar char="•"/>
            </a:pPr>
            <a:r>
              <a:rPr lang="en-US" sz="2800" dirty="0">
                <a:cs typeface="Arial" charset="0"/>
              </a:rPr>
              <a:t> Shutter speed, aperture</a:t>
            </a:r>
          </a:p>
          <a:p>
            <a:r>
              <a:rPr lang="en-US" sz="2800" dirty="0">
                <a:cs typeface="Arial" charset="0"/>
              </a:rPr>
              <a:t>ISO, lens, Camera model,</a:t>
            </a:r>
          </a:p>
          <a:p>
            <a:r>
              <a:rPr lang="en-US" sz="2800" dirty="0">
                <a:cs typeface="Arial" charset="0"/>
              </a:rPr>
              <a:t>©, map GPS, Stats</a:t>
            </a:r>
          </a:p>
          <a:p>
            <a:pPr>
              <a:buFont typeface="Arial" charset="0"/>
              <a:buChar char="•"/>
            </a:pPr>
            <a:r>
              <a:rPr lang="en-US" sz="2800" dirty="0">
                <a:cs typeface="Arial" charset="0"/>
              </a:rPr>
              <a:t> “An image shared but</a:t>
            </a:r>
            <a:br>
              <a:rPr lang="en-US" sz="2800" dirty="0">
                <a:cs typeface="Arial" charset="0"/>
              </a:rPr>
            </a:br>
            <a:r>
              <a:rPr lang="en-US" sz="2800" dirty="0">
                <a:cs typeface="Arial" charset="0"/>
              </a:rPr>
              <a:t>not displayed in full </a:t>
            </a:r>
            <a:br>
              <a:rPr lang="en-US" sz="2800" dirty="0">
                <a:cs typeface="Arial" charset="0"/>
              </a:rPr>
            </a:br>
            <a:r>
              <a:rPr lang="en-US" sz="2800" dirty="0">
                <a:cs typeface="Arial" charset="0"/>
              </a:rPr>
              <a:t>resolution, with hidden</a:t>
            </a:r>
          </a:p>
          <a:p>
            <a:r>
              <a:rPr lang="en-US" sz="2800" dirty="0">
                <a:cs typeface="Arial" charset="0"/>
              </a:rPr>
              <a:t>EXIF, is not really being</a:t>
            </a:r>
            <a:br>
              <a:rPr lang="en-US" sz="2800" dirty="0">
                <a:cs typeface="Arial" charset="0"/>
              </a:rPr>
            </a:br>
            <a:r>
              <a:rPr lang="en-US" sz="2800" dirty="0">
                <a:cs typeface="Arial" charset="0"/>
              </a:rPr>
              <a:t>shared</a:t>
            </a:r>
          </a:p>
          <a:p>
            <a:r>
              <a:rPr lang="en-US" sz="2800" dirty="0">
                <a:cs typeface="Arial" charset="0"/>
              </a:rPr>
              <a:t> </a:t>
            </a:r>
          </a:p>
        </p:txBody>
      </p:sp>
      <p:sp>
        <p:nvSpPr>
          <p:cNvPr id="5" name="Date Placeholder 4"/>
          <p:cNvSpPr>
            <a:spLocks noGrp="1"/>
          </p:cNvSpPr>
          <p:nvPr>
            <p:ph type="dt" sz="half" idx="10"/>
          </p:nvPr>
        </p:nvSpPr>
        <p:spPr/>
        <p:txBody>
          <a:bodyPr/>
          <a:lstStyle/>
          <a:p>
            <a:pPr>
              <a:defRPr/>
            </a:pPr>
            <a:fld id="{60D84936-F236-4841-A557-29C1BB24E57B}"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30</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b="1" dirty="0" smtClean="0">
                <a:latin typeface="Arial" charset="0"/>
              </a:rPr>
              <a:t>Learn by exposing EXIF</a:t>
            </a:r>
          </a:p>
        </p:txBody>
      </p:sp>
      <p:sp>
        <p:nvSpPr>
          <p:cNvPr id="66563" name="TextBox 2"/>
          <p:cNvSpPr txBox="1">
            <a:spLocks noChangeArrowheads="1"/>
          </p:cNvSpPr>
          <p:nvPr/>
        </p:nvSpPr>
        <p:spPr bwMode="auto">
          <a:xfrm>
            <a:off x="1066800" y="1371600"/>
            <a:ext cx="3657600" cy="1508105"/>
          </a:xfrm>
          <a:prstGeom prst="rect">
            <a:avLst/>
          </a:prstGeom>
          <a:noFill/>
          <a:ln w="9525">
            <a:noFill/>
            <a:miter lim="800000"/>
            <a:headEnd/>
            <a:tailEnd/>
          </a:ln>
        </p:spPr>
        <p:txBody>
          <a:bodyPr wrap="square">
            <a:spAutoFit/>
          </a:bodyPr>
          <a:lstStyle/>
          <a:p>
            <a:pPr>
              <a:buFont typeface="Arial" charset="0"/>
              <a:buChar char="•"/>
            </a:pPr>
            <a:r>
              <a:rPr lang="en-US" sz="2800" dirty="0">
                <a:cs typeface="Arial" charset="0"/>
              </a:rPr>
              <a:t> </a:t>
            </a:r>
            <a:r>
              <a:rPr lang="en-US" sz="2800" dirty="0" smtClean="0">
                <a:hlinkClick r:id="rId2"/>
              </a:rPr>
              <a:t>Exif Viewer</a:t>
            </a:r>
          </a:p>
          <a:p>
            <a:pPr>
              <a:buFont typeface="Arial" charset="0"/>
              <a:buChar char="•"/>
            </a:pPr>
            <a:r>
              <a:rPr lang="en-US" sz="2800" dirty="0" smtClean="0">
                <a:hlinkClick r:id="rId2"/>
              </a:rPr>
              <a:t> by Alan Raskin</a:t>
            </a:r>
            <a:endParaRPr lang="en-US" sz="2800" dirty="0">
              <a:cs typeface="Arial" charset="0"/>
            </a:endParaRPr>
          </a:p>
          <a:p>
            <a:endParaRPr lang="en-US" dirty="0">
              <a:latin typeface="Calibri" pitchFamily="34" charset="0"/>
            </a:endParaRPr>
          </a:p>
          <a:p>
            <a:endParaRPr lang="en-US" dirty="0">
              <a:latin typeface="Calibri" pitchFamily="34" charset="0"/>
            </a:endParaRPr>
          </a:p>
        </p:txBody>
      </p:sp>
      <p:pic>
        <p:nvPicPr>
          <p:cNvPr id="66564" name="Picture 4"/>
          <p:cNvPicPr>
            <a:picLocks noChangeAspect="1" noChangeArrowheads="1"/>
          </p:cNvPicPr>
          <p:nvPr/>
        </p:nvPicPr>
        <p:blipFill>
          <a:blip r:embed="rId3" cstate="print"/>
          <a:srcRect/>
          <a:stretch>
            <a:fillRect/>
          </a:stretch>
        </p:blipFill>
        <p:spPr bwMode="auto">
          <a:xfrm>
            <a:off x="4648200" y="1232147"/>
            <a:ext cx="3657600" cy="5354989"/>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C03AC431-202A-4C8F-B817-F9BB48DCA8D1}"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31</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274638"/>
            <a:ext cx="8229600" cy="944562"/>
          </a:xfrm>
        </p:spPr>
        <p:txBody>
          <a:bodyPr/>
          <a:lstStyle/>
          <a:p>
            <a:r>
              <a:rPr lang="en-US" sz="3600" b="1" dirty="0" smtClean="0">
                <a:latin typeface="Arial" charset="0"/>
              </a:rPr>
              <a:t>Getting Found and Used, SEO </a:t>
            </a:r>
            <a:r>
              <a:rPr lang="en-US" sz="2800" b="1" dirty="0" smtClean="0">
                <a:latin typeface="Arial" charset="0"/>
              </a:rPr>
              <a:t>(Search Engine Optimization) </a:t>
            </a:r>
            <a:r>
              <a:rPr lang="en-US" sz="3600" b="1" dirty="0" smtClean="0">
                <a:latin typeface="Arial" charset="0"/>
              </a:rPr>
              <a:t>for Flickr Images</a:t>
            </a:r>
          </a:p>
        </p:txBody>
      </p:sp>
      <p:sp>
        <p:nvSpPr>
          <p:cNvPr id="46083" name="TextBox 2"/>
          <p:cNvSpPr txBox="1">
            <a:spLocks noChangeArrowheads="1"/>
          </p:cNvSpPr>
          <p:nvPr/>
        </p:nvSpPr>
        <p:spPr bwMode="auto">
          <a:xfrm>
            <a:off x="1066800" y="1371600"/>
            <a:ext cx="6934200" cy="5816600"/>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Robust Descriptions (Ref. Wikipedia.org)</a:t>
            </a:r>
          </a:p>
          <a:p>
            <a:pPr>
              <a:buFont typeface="Arial" charset="0"/>
              <a:buChar char="•"/>
            </a:pPr>
            <a:r>
              <a:rPr lang="en-US" sz="2800" dirty="0">
                <a:cs typeface="Arial" charset="0"/>
              </a:rPr>
              <a:t> Robust Title (include scientific name)</a:t>
            </a:r>
          </a:p>
          <a:p>
            <a:pPr>
              <a:buFont typeface="Arial" charset="0"/>
              <a:buChar char="•"/>
            </a:pPr>
            <a:r>
              <a:rPr lang="en-US" sz="2800" dirty="0">
                <a:cs typeface="Arial" charset="0"/>
              </a:rPr>
              <a:t> Robust Tags (disambiguate words)</a:t>
            </a:r>
          </a:p>
          <a:p>
            <a:pPr>
              <a:buFont typeface="Arial" charset="0"/>
              <a:buChar char="•"/>
            </a:pPr>
            <a:r>
              <a:rPr lang="en-US" sz="2800" dirty="0">
                <a:cs typeface="Arial" charset="0"/>
              </a:rPr>
              <a:t> Add to Relevant Groups</a:t>
            </a:r>
          </a:p>
          <a:p>
            <a:pPr>
              <a:buFont typeface="Arial" charset="0"/>
              <a:buChar char="•"/>
            </a:pPr>
            <a:r>
              <a:rPr lang="en-US" sz="2800" dirty="0">
                <a:cs typeface="Arial" charset="0"/>
              </a:rPr>
              <a:t> Add to CC-related Groups, </a:t>
            </a:r>
            <a:r>
              <a:rPr lang="en-US" sz="2800" dirty="0">
                <a:latin typeface="Calibri" pitchFamily="34" charset="0"/>
                <a:hlinkClick r:id="rId2"/>
              </a:rPr>
              <a:t>Wikimedia Commons</a:t>
            </a:r>
            <a:endParaRPr lang="en-US" sz="2800" dirty="0">
              <a:cs typeface="Arial" charset="0"/>
            </a:endParaRPr>
          </a:p>
          <a:p>
            <a:pPr>
              <a:buFont typeface="Arial" charset="0"/>
              <a:buChar char="•"/>
            </a:pPr>
            <a:r>
              <a:rPr lang="en-US" sz="2800" dirty="0">
                <a:cs typeface="Arial" charset="0"/>
              </a:rPr>
              <a:t> Use Creative Commons (CC) Attribution</a:t>
            </a:r>
          </a:p>
          <a:p>
            <a:pPr>
              <a:buFont typeface="Arial" charset="0"/>
              <a:buChar char="•"/>
            </a:pPr>
            <a:r>
              <a:rPr lang="en-US" sz="2800" dirty="0">
                <a:cs typeface="Arial" charset="0"/>
              </a:rPr>
              <a:t> Allow Download of Full-resolution version</a:t>
            </a:r>
          </a:p>
          <a:p>
            <a:pPr>
              <a:buFont typeface="Arial" charset="0"/>
              <a:buChar char="•"/>
            </a:pPr>
            <a:r>
              <a:rPr lang="en-US" sz="2800" dirty="0">
                <a:cs typeface="Arial" charset="0"/>
              </a:rPr>
              <a:t> Links to your images from CC uses</a:t>
            </a:r>
          </a:p>
          <a:p>
            <a:pPr>
              <a:buFont typeface="Arial" charset="0"/>
              <a:buChar char="•"/>
            </a:pPr>
            <a:r>
              <a:rPr lang="en-US" sz="2800" dirty="0">
                <a:cs typeface="Arial" charset="0"/>
              </a:rPr>
              <a:t> Find a Wikipedia writer who likes your photos</a:t>
            </a:r>
          </a:p>
          <a:p>
            <a:pPr>
              <a:buFont typeface="Arial" charset="0"/>
              <a:buChar char="•"/>
            </a:pPr>
            <a:endParaRPr lang="en-US" sz="2800" dirty="0">
              <a:cs typeface="Arial" charset="0"/>
            </a:endParaRPr>
          </a:p>
          <a:p>
            <a:endParaRPr lang="en-US" dirty="0">
              <a:latin typeface="Calibri" pitchFamily="34" charset="0"/>
            </a:endParaRP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3155D82C-36F7-45D2-A667-69EC076D0982}"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32</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b="1" dirty="0" smtClean="0">
                <a:latin typeface="Arial" charset="0"/>
                <a:cs typeface="Arial" charset="0"/>
              </a:rPr>
              <a:t>Sets and Collections</a:t>
            </a:r>
          </a:p>
        </p:txBody>
      </p:sp>
      <p:pic>
        <p:nvPicPr>
          <p:cNvPr id="9219" name="Picture 2" descr="C:\Documents and Settings\Owner\My Documents\My Pictures\AAA-MORROPHOTOEXPO-FLICKR-CLASS-screenshots\100-Most-Interesting-by-MB-6.jpg"/>
          <p:cNvPicPr>
            <a:picLocks noChangeAspect="1" noChangeArrowheads="1"/>
          </p:cNvPicPr>
          <p:nvPr/>
        </p:nvPicPr>
        <p:blipFill>
          <a:blip r:embed="rId2" cstate="print"/>
          <a:srcRect/>
          <a:stretch>
            <a:fillRect/>
          </a:stretch>
        </p:blipFill>
        <p:spPr bwMode="auto">
          <a:xfrm>
            <a:off x="2895600" y="1219200"/>
            <a:ext cx="5827713" cy="54705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3B9D34E0-A8BA-4A1F-9FCF-44077B44198C}"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33</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b="1" dirty="0" smtClean="0">
                <a:latin typeface="Arial" charset="0"/>
              </a:rPr>
              <a:t>Your Sets</a:t>
            </a:r>
          </a:p>
        </p:txBody>
      </p:sp>
      <p:pic>
        <p:nvPicPr>
          <p:cNvPr id="32771" name="Picture 2"/>
          <p:cNvPicPr>
            <a:picLocks noChangeAspect="1" noChangeArrowheads="1"/>
          </p:cNvPicPr>
          <p:nvPr/>
        </p:nvPicPr>
        <p:blipFill>
          <a:blip r:embed="rId2" cstate="print"/>
          <a:srcRect/>
          <a:stretch>
            <a:fillRect/>
          </a:stretch>
        </p:blipFill>
        <p:spPr bwMode="auto">
          <a:xfrm>
            <a:off x="1295400" y="1182688"/>
            <a:ext cx="7262813" cy="5526087"/>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857AC5A4-A41A-4261-B9DF-1CCD870E2F26}"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34</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latin typeface="Arial" pitchFamily="34" charset="0"/>
              </a:rPr>
              <a:t>Add images to sets, collections</a:t>
            </a:r>
          </a:p>
        </p:txBody>
      </p:sp>
      <p:sp>
        <p:nvSpPr>
          <p:cNvPr id="19459" name="TextBox 2"/>
          <p:cNvSpPr txBox="1">
            <a:spLocks noChangeArrowheads="1"/>
          </p:cNvSpPr>
          <p:nvPr/>
        </p:nvSpPr>
        <p:spPr bwMode="auto">
          <a:xfrm>
            <a:off x="1066800" y="1371600"/>
            <a:ext cx="6934200" cy="107791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a:t>
            </a:r>
          </a:p>
          <a:p>
            <a:endParaRPr lang="en-US" dirty="0">
              <a:latin typeface="Calibri" pitchFamily="34" charset="0"/>
            </a:endParaRPr>
          </a:p>
          <a:p>
            <a:endParaRPr lang="en-US" dirty="0">
              <a:latin typeface="Calibri" pitchFamily="34" charset="0"/>
            </a:endParaRPr>
          </a:p>
        </p:txBody>
      </p:sp>
      <p:pic>
        <p:nvPicPr>
          <p:cNvPr id="19460" name="Picture 2" descr="C:\Documents and Settings\Owner\My Documents\My Pictures\AAA-MORROPHOTOEXPO-FLICKR-CLASS-screenshots\Flickr-organize-sets-and-co.jpg"/>
          <p:cNvPicPr>
            <a:picLocks noChangeAspect="1" noChangeArrowheads="1"/>
          </p:cNvPicPr>
          <p:nvPr/>
        </p:nvPicPr>
        <p:blipFill>
          <a:blip r:embed="rId2" cstate="print"/>
          <a:srcRect/>
          <a:stretch>
            <a:fillRect/>
          </a:stretch>
        </p:blipFill>
        <p:spPr bwMode="auto">
          <a:xfrm>
            <a:off x="457200" y="1219200"/>
            <a:ext cx="8335963" cy="537527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5382B47E-2F38-4A58-BED5-9A169C50F930}"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35</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b="1" dirty="0" smtClean="0">
                <a:latin typeface="Arial" charset="0"/>
              </a:rPr>
              <a:t>Batch Organize</a:t>
            </a:r>
          </a:p>
        </p:txBody>
      </p:sp>
      <p:sp>
        <p:nvSpPr>
          <p:cNvPr id="17411" name="TextBox 2"/>
          <p:cNvSpPr txBox="1">
            <a:spLocks noChangeArrowheads="1"/>
          </p:cNvSpPr>
          <p:nvPr/>
        </p:nvSpPr>
        <p:spPr bwMode="auto">
          <a:xfrm>
            <a:off x="1066800" y="1371600"/>
            <a:ext cx="6934200" cy="107791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a:t>
            </a:r>
          </a:p>
          <a:p>
            <a:endParaRPr lang="en-US" dirty="0">
              <a:latin typeface="Calibri" pitchFamily="34" charset="0"/>
            </a:endParaRPr>
          </a:p>
          <a:p>
            <a:endParaRPr lang="en-US" dirty="0">
              <a:latin typeface="Calibri" pitchFamily="34" charset="0"/>
            </a:endParaRPr>
          </a:p>
        </p:txBody>
      </p:sp>
      <p:pic>
        <p:nvPicPr>
          <p:cNvPr id="17412" name="Picture 2" descr="C:\Documents and Settings\Owner\My Documents\My Pictures\AAA-MORROPHOTOEXPO-FLICKR-CLASS-screenshots\Flickr-organize-batch-optio.jpg"/>
          <p:cNvPicPr>
            <a:picLocks noChangeAspect="1" noChangeArrowheads="1"/>
          </p:cNvPicPr>
          <p:nvPr/>
        </p:nvPicPr>
        <p:blipFill>
          <a:blip r:embed="rId2" cstate="print"/>
          <a:srcRect/>
          <a:stretch>
            <a:fillRect/>
          </a:stretch>
        </p:blipFill>
        <p:spPr bwMode="auto">
          <a:xfrm>
            <a:off x="838200" y="1371600"/>
            <a:ext cx="7686675" cy="49530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37CF517B-BD69-46F0-86F8-7B04CBE49C5E}"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36</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b="1" dirty="0" smtClean="0">
                <a:latin typeface="Arial" charset="0"/>
              </a:rPr>
              <a:t>Add images to Groups/Pools</a:t>
            </a:r>
          </a:p>
        </p:txBody>
      </p:sp>
      <p:sp>
        <p:nvSpPr>
          <p:cNvPr id="18435" name="TextBox 2"/>
          <p:cNvSpPr txBox="1">
            <a:spLocks noChangeArrowheads="1"/>
          </p:cNvSpPr>
          <p:nvPr/>
        </p:nvSpPr>
        <p:spPr bwMode="auto">
          <a:xfrm>
            <a:off x="1066800" y="1371600"/>
            <a:ext cx="6934200" cy="107791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a:t>
            </a:r>
          </a:p>
          <a:p>
            <a:endParaRPr lang="en-US" dirty="0">
              <a:latin typeface="Calibri" pitchFamily="34" charset="0"/>
            </a:endParaRPr>
          </a:p>
          <a:p>
            <a:endParaRPr lang="en-US" dirty="0">
              <a:latin typeface="Calibri" pitchFamily="34" charset="0"/>
            </a:endParaRPr>
          </a:p>
        </p:txBody>
      </p:sp>
      <p:pic>
        <p:nvPicPr>
          <p:cNvPr id="18436" name="Picture 2" descr="C:\Documents and Settings\Owner\My Documents\My Pictures\AAA-MORROPHOTOEXPO-FLICKR-CLASS-screenshots\Flickr-organize-groups.jpg"/>
          <p:cNvPicPr>
            <a:picLocks noChangeAspect="1" noChangeArrowheads="1"/>
          </p:cNvPicPr>
          <p:nvPr/>
        </p:nvPicPr>
        <p:blipFill>
          <a:blip r:embed="rId2" cstate="print"/>
          <a:srcRect/>
          <a:stretch>
            <a:fillRect/>
          </a:stretch>
        </p:blipFill>
        <p:spPr bwMode="auto">
          <a:xfrm>
            <a:off x="517525" y="1143000"/>
            <a:ext cx="8626475" cy="55626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DF1A5648-5568-4044-99FC-72BE1EA366C1}"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37</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b="1" dirty="0" smtClean="0">
                <a:latin typeface="Arial" charset="0"/>
              </a:rPr>
              <a:t>Plot locations on map</a:t>
            </a:r>
          </a:p>
        </p:txBody>
      </p:sp>
      <p:sp>
        <p:nvSpPr>
          <p:cNvPr id="15363" name="TextBox 2"/>
          <p:cNvSpPr txBox="1">
            <a:spLocks noChangeArrowheads="1"/>
          </p:cNvSpPr>
          <p:nvPr/>
        </p:nvSpPr>
        <p:spPr bwMode="auto">
          <a:xfrm>
            <a:off x="1066800" y="1371600"/>
            <a:ext cx="6934200" cy="107791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a:t>
            </a:r>
          </a:p>
          <a:p>
            <a:endParaRPr lang="en-US" dirty="0">
              <a:latin typeface="Calibri" pitchFamily="34" charset="0"/>
            </a:endParaRPr>
          </a:p>
          <a:p>
            <a:endParaRPr lang="en-US" dirty="0">
              <a:latin typeface="Calibri" pitchFamily="34" charset="0"/>
            </a:endParaRPr>
          </a:p>
        </p:txBody>
      </p:sp>
      <p:pic>
        <p:nvPicPr>
          <p:cNvPr id="15364" name="Picture 2" descr="C:\Documents and Settings\Owner\My Documents\My Pictures\AAA-MORROPHOTOEXPO-FLICKR-CLASS-screenshots\flickr-maps-organize.jpg"/>
          <p:cNvPicPr>
            <a:picLocks noChangeAspect="1" noChangeArrowheads="1"/>
          </p:cNvPicPr>
          <p:nvPr/>
        </p:nvPicPr>
        <p:blipFill>
          <a:blip r:embed="rId2" cstate="print"/>
          <a:srcRect/>
          <a:stretch>
            <a:fillRect/>
          </a:stretch>
        </p:blipFill>
        <p:spPr bwMode="auto">
          <a:xfrm>
            <a:off x="1068388" y="1143000"/>
            <a:ext cx="7323137" cy="547687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290FCE72-1D8D-44C6-940F-DB4B171F8787}"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38</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b="1" dirty="0" smtClean="0">
                <a:latin typeface="Arial" charset="0"/>
              </a:rPr>
              <a:t>Individual Image Statistics</a:t>
            </a:r>
          </a:p>
        </p:txBody>
      </p:sp>
      <p:pic>
        <p:nvPicPr>
          <p:cNvPr id="80898" name="Picture 2"/>
          <p:cNvPicPr>
            <a:picLocks noChangeAspect="1" noChangeArrowheads="1"/>
          </p:cNvPicPr>
          <p:nvPr/>
        </p:nvPicPr>
        <p:blipFill>
          <a:blip r:embed="rId2" cstate="print"/>
          <a:srcRect/>
          <a:stretch>
            <a:fillRect/>
          </a:stretch>
        </p:blipFill>
        <p:spPr bwMode="auto">
          <a:xfrm>
            <a:off x="914400" y="1295400"/>
            <a:ext cx="7391399" cy="548907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AD77B853-DEC9-4E2E-AB74-F443E8B644DD}"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39</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About Flickr.com, a Yahoo! Property</a:t>
            </a:r>
          </a:p>
        </p:txBody>
      </p:sp>
      <p:pic>
        <p:nvPicPr>
          <p:cNvPr id="7171" name="Picture 2" descr="C:\Documents and Settings\Owner\My Documents\My Pictures\AAA-MORROPHOTOEXPO-FLICKR-CLASS-screenshots\About-Flickr.jpg"/>
          <p:cNvPicPr>
            <a:picLocks noChangeAspect="1" noChangeArrowheads="1"/>
          </p:cNvPicPr>
          <p:nvPr/>
        </p:nvPicPr>
        <p:blipFill>
          <a:blip r:embed="rId2" cstate="print"/>
          <a:srcRect/>
          <a:stretch>
            <a:fillRect/>
          </a:stretch>
        </p:blipFill>
        <p:spPr bwMode="auto">
          <a:xfrm>
            <a:off x="1143000" y="1371600"/>
            <a:ext cx="7391400" cy="491648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245DF8D2-3F22-4765-BA5E-14DEBC7DD08F}"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4</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b="1" dirty="0" smtClean="0">
                <a:latin typeface="Arial" charset="0"/>
              </a:rPr>
              <a:t>Stats for your photos/videos</a:t>
            </a:r>
          </a:p>
        </p:txBody>
      </p:sp>
      <p:pic>
        <p:nvPicPr>
          <p:cNvPr id="81922" name="Picture 2"/>
          <p:cNvPicPr>
            <a:picLocks noChangeAspect="1" noChangeArrowheads="1"/>
          </p:cNvPicPr>
          <p:nvPr/>
        </p:nvPicPr>
        <p:blipFill>
          <a:blip r:embed="rId2" cstate="print"/>
          <a:srcRect/>
          <a:stretch>
            <a:fillRect/>
          </a:stretch>
        </p:blipFill>
        <p:spPr bwMode="auto">
          <a:xfrm>
            <a:off x="447675" y="1219200"/>
            <a:ext cx="8575961" cy="54292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6E147744-0FED-405F-9D08-E3FB675DC41E}"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40</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274638"/>
            <a:ext cx="8229600" cy="563562"/>
          </a:xfrm>
        </p:spPr>
        <p:txBody>
          <a:bodyPr/>
          <a:lstStyle/>
          <a:p>
            <a:r>
              <a:rPr lang="en-US" b="1" dirty="0" smtClean="0">
                <a:latin typeface="Arial" charset="0"/>
              </a:rPr>
              <a:t>Account Statistics</a:t>
            </a:r>
          </a:p>
        </p:txBody>
      </p:sp>
      <p:pic>
        <p:nvPicPr>
          <p:cNvPr id="82946" name="Picture 2"/>
          <p:cNvPicPr>
            <a:picLocks noChangeAspect="1" noChangeArrowheads="1"/>
          </p:cNvPicPr>
          <p:nvPr/>
        </p:nvPicPr>
        <p:blipFill>
          <a:blip r:embed="rId2" cstate="print"/>
          <a:srcRect/>
          <a:stretch>
            <a:fillRect/>
          </a:stretch>
        </p:blipFill>
        <p:spPr bwMode="auto">
          <a:xfrm>
            <a:off x="1066799" y="914400"/>
            <a:ext cx="5969629" cy="57150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330DF695-413F-440A-93F1-DB5CC5894D97}"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41</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274638"/>
            <a:ext cx="3276600" cy="1143000"/>
          </a:xfrm>
        </p:spPr>
        <p:txBody>
          <a:bodyPr rtlCol="0">
            <a:normAutofit fontScale="90000"/>
          </a:bodyPr>
          <a:lstStyle/>
          <a:p>
            <a:pPr fontAlgn="auto">
              <a:spcAft>
                <a:spcPts val="0"/>
              </a:spcAft>
              <a:defRPr/>
            </a:pPr>
            <a:r>
              <a:rPr lang="en-US" b="1" dirty="0" smtClean="0">
                <a:latin typeface="Arial" pitchFamily="34" charset="0"/>
              </a:rPr>
              <a:t>Create a Profile</a:t>
            </a:r>
          </a:p>
        </p:txBody>
      </p:sp>
      <p:pic>
        <p:nvPicPr>
          <p:cNvPr id="22531" name="Picture 2"/>
          <p:cNvPicPr>
            <a:picLocks noChangeAspect="1" noChangeArrowheads="1"/>
          </p:cNvPicPr>
          <p:nvPr/>
        </p:nvPicPr>
        <p:blipFill>
          <a:blip r:embed="rId2" cstate="print"/>
          <a:srcRect/>
          <a:stretch>
            <a:fillRect/>
          </a:stretch>
        </p:blipFill>
        <p:spPr bwMode="auto">
          <a:xfrm>
            <a:off x="228600" y="457200"/>
            <a:ext cx="5715000" cy="6049963"/>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CD20C026-1BAF-4C8E-934E-A1EB5D2460A9}"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42</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553200" y="274638"/>
            <a:ext cx="2133600" cy="1706562"/>
          </a:xfrm>
        </p:spPr>
        <p:txBody>
          <a:bodyPr/>
          <a:lstStyle/>
          <a:p>
            <a:r>
              <a:rPr lang="en-US" sz="2800" b="1" dirty="0" smtClean="0">
                <a:latin typeface="Arial" charset="0"/>
              </a:rPr>
              <a:t>Customize your Account</a:t>
            </a:r>
          </a:p>
        </p:txBody>
      </p:sp>
      <p:sp>
        <p:nvSpPr>
          <p:cNvPr id="23555" name="TextBox 2"/>
          <p:cNvSpPr txBox="1">
            <a:spLocks noChangeArrowheads="1"/>
          </p:cNvSpPr>
          <p:nvPr/>
        </p:nvSpPr>
        <p:spPr bwMode="auto">
          <a:xfrm>
            <a:off x="1066800" y="1371600"/>
            <a:ext cx="6934200" cy="1077913"/>
          </a:xfrm>
          <a:prstGeom prst="rect">
            <a:avLst/>
          </a:prstGeom>
          <a:noFill/>
          <a:ln w="9525">
            <a:noFill/>
            <a:miter lim="800000"/>
            <a:headEnd/>
            <a:tailEnd/>
          </a:ln>
        </p:spPr>
        <p:txBody>
          <a:bodyPr>
            <a:spAutoFit/>
          </a:bodyPr>
          <a:lstStyle/>
          <a:p>
            <a:pPr>
              <a:buFont typeface="Arial" charset="0"/>
              <a:buChar char="•"/>
            </a:pPr>
            <a:endParaRPr lang="en-US" sz="2800" dirty="0">
              <a:cs typeface="Arial" charset="0"/>
            </a:endParaRPr>
          </a:p>
          <a:p>
            <a:endParaRPr lang="en-US" dirty="0">
              <a:latin typeface="Calibri" pitchFamily="34" charset="0"/>
            </a:endParaRPr>
          </a:p>
          <a:p>
            <a:endParaRPr lang="en-US" dirty="0">
              <a:latin typeface="Calibri" pitchFamily="34" charset="0"/>
            </a:endParaRPr>
          </a:p>
        </p:txBody>
      </p:sp>
      <p:pic>
        <p:nvPicPr>
          <p:cNvPr id="23556" name="Picture 2"/>
          <p:cNvPicPr>
            <a:picLocks noChangeAspect="1" noChangeArrowheads="1"/>
          </p:cNvPicPr>
          <p:nvPr/>
        </p:nvPicPr>
        <p:blipFill>
          <a:blip r:embed="rId2" cstate="print"/>
          <a:srcRect/>
          <a:stretch>
            <a:fillRect/>
          </a:stretch>
        </p:blipFill>
        <p:spPr bwMode="auto">
          <a:xfrm>
            <a:off x="152400" y="381000"/>
            <a:ext cx="6527800" cy="557212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469D4204-C3B5-4D79-90EA-1D403BA7C73C}"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43</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rtlCol="0">
            <a:normAutofit fontScale="90000"/>
          </a:bodyPr>
          <a:lstStyle/>
          <a:p>
            <a:pPr fontAlgn="auto">
              <a:spcAft>
                <a:spcPts val="0"/>
              </a:spcAft>
              <a:defRPr/>
            </a:pPr>
            <a:r>
              <a:rPr lang="en-US" b="1" dirty="0" smtClean="0">
                <a:latin typeface="Arial" pitchFamily="34" charset="0"/>
              </a:rPr>
              <a:t>Your Profile sharing details</a:t>
            </a:r>
          </a:p>
        </p:txBody>
      </p:sp>
      <p:sp>
        <p:nvSpPr>
          <p:cNvPr id="41987" name="TextBox 2"/>
          <p:cNvSpPr txBox="1">
            <a:spLocks noChangeArrowheads="1"/>
          </p:cNvSpPr>
          <p:nvPr/>
        </p:nvSpPr>
        <p:spPr bwMode="auto">
          <a:xfrm>
            <a:off x="1066800" y="1371600"/>
            <a:ext cx="6934200" cy="646113"/>
          </a:xfrm>
          <a:prstGeom prst="rect">
            <a:avLst/>
          </a:prstGeom>
          <a:noFill/>
          <a:ln w="9525">
            <a:noFill/>
            <a:miter lim="800000"/>
            <a:headEnd/>
            <a:tailEnd/>
          </a:ln>
        </p:spPr>
        <p:txBody>
          <a:bodyPr>
            <a:spAutoFit/>
          </a:bodyPr>
          <a:lstStyle/>
          <a:p>
            <a:endParaRPr lang="en-US" dirty="0">
              <a:latin typeface="Calibri" pitchFamily="34" charset="0"/>
            </a:endParaRPr>
          </a:p>
          <a:p>
            <a:endParaRPr lang="en-US" dirty="0">
              <a:latin typeface="Calibri" pitchFamily="34" charset="0"/>
            </a:endParaRPr>
          </a:p>
        </p:txBody>
      </p:sp>
      <p:pic>
        <p:nvPicPr>
          <p:cNvPr id="41988" name="Picture 2"/>
          <p:cNvPicPr>
            <a:picLocks noChangeAspect="1" noChangeArrowheads="1"/>
          </p:cNvPicPr>
          <p:nvPr/>
        </p:nvPicPr>
        <p:blipFill>
          <a:blip r:embed="rId2" cstate="print"/>
          <a:srcRect/>
          <a:stretch>
            <a:fillRect/>
          </a:stretch>
        </p:blipFill>
        <p:spPr bwMode="auto">
          <a:xfrm>
            <a:off x="609600" y="914400"/>
            <a:ext cx="7413625" cy="57912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6778C0B0-1211-4751-9257-7E977E128B29}"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44</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rtlCol="0">
            <a:normAutofit fontScale="90000"/>
          </a:bodyPr>
          <a:lstStyle/>
          <a:p>
            <a:pPr fontAlgn="auto">
              <a:spcAft>
                <a:spcPts val="0"/>
              </a:spcAft>
              <a:defRPr/>
            </a:pPr>
            <a:r>
              <a:rPr lang="en-US" sz="2400" b="1" dirty="0" smtClean="0">
                <a:latin typeface="Arial" pitchFamily="34" charset="0"/>
              </a:rPr>
              <a:t>Third Party Tools: </a:t>
            </a:r>
            <a:r>
              <a:rPr lang="en-US" sz="2400" dirty="0" smtClean="0">
                <a:latin typeface="Arial" pitchFamily="34" charset="0"/>
                <a:cs typeface="Arial" pitchFamily="34" charset="0"/>
              </a:rPr>
              <a:t>Adobe Lightroom, Bridge, Photoshop...</a:t>
            </a:r>
            <a:endParaRPr lang="en-US" sz="2400" b="1" dirty="0" smtClean="0">
              <a:latin typeface="Arial" pitchFamily="34" charset="0"/>
            </a:endParaRPr>
          </a:p>
        </p:txBody>
      </p:sp>
      <p:pic>
        <p:nvPicPr>
          <p:cNvPr id="48131" name="Picture 4" descr="C:\Documents and Settings\Owner\My Documents\My Pictures\AAA-MORROPHOTOEXPO-FLICKR-CLASS-screenshots\lightroom-3rd-perty-tag-desc-title-4-expo-talk.jpg"/>
          <p:cNvPicPr>
            <a:picLocks noChangeAspect="1" noChangeArrowheads="1"/>
          </p:cNvPicPr>
          <p:nvPr/>
        </p:nvPicPr>
        <p:blipFill>
          <a:blip r:embed="rId2" cstate="print"/>
          <a:srcRect/>
          <a:stretch>
            <a:fillRect/>
          </a:stretch>
        </p:blipFill>
        <p:spPr bwMode="auto">
          <a:xfrm>
            <a:off x="228600" y="914400"/>
            <a:ext cx="8745538" cy="54864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658FAD43-1D30-490C-AA8D-CE883646D44E}"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45</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b="1" dirty="0" smtClean="0">
                <a:latin typeface="Arial" charset="0"/>
              </a:rPr>
              <a:t>Upload Photos or Video</a:t>
            </a:r>
          </a:p>
        </p:txBody>
      </p:sp>
      <p:pic>
        <p:nvPicPr>
          <p:cNvPr id="24579" name="Picture 4"/>
          <p:cNvPicPr>
            <a:picLocks noChangeAspect="1" noChangeArrowheads="1"/>
          </p:cNvPicPr>
          <p:nvPr/>
        </p:nvPicPr>
        <p:blipFill>
          <a:blip r:embed="rId2" cstate="print"/>
          <a:srcRect/>
          <a:stretch>
            <a:fillRect/>
          </a:stretch>
        </p:blipFill>
        <p:spPr bwMode="auto">
          <a:xfrm>
            <a:off x="1143000" y="1295400"/>
            <a:ext cx="6772275" cy="47720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21AD15D6-6DE0-46EE-B2AA-C94E1293DEDB}"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46</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rtlCol="0">
            <a:normAutofit fontScale="90000"/>
          </a:bodyPr>
          <a:lstStyle/>
          <a:p>
            <a:pPr fontAlgn="auto">
              <a:spcAft>
                <a:spcPts val="0"/>
              </a:spcAft>
              <a:defRPr/>
            </a:pPr>
            <a:r>
              <a:rPr lang="en-US" b="1" dirty="0" smtClean="0">
                <a:latin typeface="Arial" pitchFamily="34" charset="0"/>
              </a:rPr>
              <a:t>Flickr Uploadr</a:t>
            </a:r>
          </a:p>
        </p:txBody>
      </p:sp>
      <p:pic>
        <p:nvPicPr>
          <p:cNvPr id="49155" name="Picture 2" descr="C:\Documents and Settings\Owner\My Documents\My Pictures\AAA-MORROPHOTOEXPO-FLICKR-CLASS-screenshots\Flickr-Uploadr-interface.jpg"/>
          <p:cNvPicPr>
            <a:picLocks noChangeAspect="1" noChangeArrowheads="1"/>
          </p:cNvPicPr>
          <p:nvPr/>
        </p:nvPicPr>
        <p:blipFill>
          <a:blip r:embed="rId2" cstate="print"/>
          <a:srcRect/>
          <a:stretch>
            <a:fillRect/>
          </a:stretch>
        </p:blipFill>
        <p:spPr bwMode="auto">
          <a:xfrm>
            <a:off x="762000" y="990600"/>
            <a:ext cx="8077200" cy="5675313"/>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D295C7A8-C703-46E7-A88A-32AC6048C67D}"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47</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3600" b="1" dirty="0" smtClean="0">
                <a:latin typeface="Arial" charset="0"/>
              </a:rPr>
              <a:t>Desktop Uploader, Email, Plugins</a:t>
            </a:r>
          </a:p>
        </p:txBody>
      </p:sp>
      <p:pic>
        <p:nvPicPr>
          <p:cNvPr id="25603" name="Picture 2"/>
          <p:cNvPicPr>
            <a:picLocks noChangeAspect="1" noChangeArrowheads="1"/>
          </p:cNvPicPr>
          <p:nvPr/>
        </p:nvPicPr>
        <p:blipFill>
          <a:blip r:embed="rId2" cstate="print"/>
          <a:srcRect/>
          <a:stretch>
            <a:fillRect/>
          </a:stretch>
        </p:blipFill>
        <p:spPr bwMode="auto">
          <a:xfrm>
            <a:off x="1219200" y="1143000"/>
            <a:ext cx="7077075" cy="55213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3202E2B0-4E74-4138-9E3C-2D4A1F27809C}"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48</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274638"/>
            <a:ext cx="8229600" cy="639762"/>
          </a:xfrm>
        </p:spPr>
        <p:txBody>
          <a:bodyPr/>
          <a:lstStyle/>
          <a:p>
            <a:r>
              <a:rPr lang="en-US" b="1" dirty="0" smtClean="0">
                <a:latin typeface="Arial" charset="0"/>
              </a:rPr>
              <a:t>Download Photos in mass</a:t>
            </a:r>
          </a:p>
        </p:txBody>
      </p:sp>
      <p:sp>
        <p:nvSpPr>
          <p:cNvPr id="66563" name="TextBox 2"/>
          <p:cNvSpPr txBox="1">
            <a:spLocks noChangeArrowheads="1"/>
          </p:cNvSpPr>
          <p:nvPr/>
        </p:nvSpPr>
        <p:spPr bwMode="auto">
          <a:xfrm>
            <a:off x="609600" y="990600"/>
            <a:ext cx="3581400" cy="1200329"/>
          </a:xfrm>
          <a:prstGeom prst="rect">
            <a:avLst/>
          </a:prstGeom>
          <a:noFill/>
          <a:ln w="9525">
            <a:noFill/>
            <a:miter lim="800000"/>
            <a:headEnd/>
            <a:tailEnd/>
          </a:ln>
        </p:spPr>
        <p:txBody>
          <a:bodyPr wrap="square">
            <a:spAutoFit/>
          </a:bodyPr>
          <a:lstStyle/>
          <a:p>
            <a:pPr>
              <a:buFont typeface="Arial" charset="0"/>
              <a:buChar char="•"/>
            </a:pPr>
            <a:r>
              <a:rPr lang="en-US" sz="2800" dirty="0">
                <a:cs typeface="Arial" charset="0"/>
              </a:rPr>
              <a:t> </a:t>
            </a:r>
            <a:r>
              <a:rPr lang="en-US" sz="2800" dirty="0" smtClean="0">
                <a:cs typeface="Arial" charset="0"/>
              </a:rPr>
              <a:t>FlickrDown by </a:t>
            </a:r>
          </a:p>
          <a:p>
            <a:r>
              <a:rPr lang="en-US" sz="2800" dirty="0" err="1" smtClean="0">
                <a:cs typeface="Arial" charset="0"/>
              </a:rPr>
              <a:t>Greggman</a:t>
            </a:r>
            <a:r>
              <a:rPr lang="en-US" sz="2800" dirty="0" smtClean="0">
                <a:cs typeface="Arial" charset="0"/>
              </a:rPr>
              <a:t>  </a:t>
            </a:r>
            <a:r>
              <a:rPr lang="en-US" sz="1600" dirty="0" smtClean="0">
                <a:cs typeface="Arial" charset="0"/>
              </a:rPr>
              <a:t>greggman.com  </a:t>
            </a:r>
            <a:r>
              <a:rPr lang="en-US" sz="1600" dirty="0" err="1" smtClean="0">
                <a:cs typeface="Arial" charset="0"/>
              </a:rPr>
              <a:t>greggman.com</a:t>
            </a:r>
            <a:r>
              <a:rPr lang="en-US" sz="1600" dirty="0" smtClean="0">
                <a:cs typeface="Arial" charset="0"/>
              </a:rPr>
              <a:t>/pages/flickrdown.htm</a:t>
            </a:r>
            <a:endParaRPr lang="en-US" dirty="0">
              <a:latin typeface="Calibri" pitchFamily="34" charset="0"/>
            </a:endParaRPr>
          </a:p>
        </p:txBody>
      </p:sp>
      <p:pic>
        <p:nvPicPr>
          <p:cNvPr id="86018" name="Picture 2"/>
          <p:cNvPicPr>
            <a:picLocks noChangeAspect="1" noChangeArrowheads="1"/>
          </p:cNvPicPr>
          <p:nvPr/>
        </p:nvPicPr>
        <p:blipFill>
          <a:blip r:embed="rId2" cstate="print"/>
          <a:srcRect/>
          <a:stretch>
            <a:fillRect/>
          </a:stretch>
        </p:blipFill>
        <p:spPr bwMode="auto">
          <a:xfrm>
            <a:off x="4311184" y="914400"/>
            <a:ext cx="4132730" cy="5809294"/>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783E6C54-669C-4A4B-A5D0-8F515295EC77}"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49</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b="1" dirty="0" smtClean="0">
                <a:latin typeface="Arial" charset="0"/>
              </a:rPr>
              <a:t>Sharing Photos</a:t>
            </a:r>
          </a:p>
        </p:txBody>
      </p:sp>
      <p:sp>
        <p:nvSpPr>
          <p:cNvPr id="3075" name="TextBox 2"/>
          <p:cNvSpPr txBox="1">
            <a:spLocks noChangeArrowheads="1"/>
          </p:cNvSpPr>
          <p:nvPr/>
        </p:nvSpPr>
        <p:spPr bwMode="auto">
          <a:xfrm>
            <a:off x="1066800" y="1371600"/>
            <a:ext cx="6934200" cy="5386388"/>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Why we share anything</a:t>
            </a:r>
          </a:p>
          <a:p>
            <a:pPr>
              <a:buFont typeface="Arial" charset="0"/>
              <a:buChar char="•"/>
            </a:pPr>
            <a:r>
              <a:rPr lang="en-US" sz="2800" dirty="0">
                <a:cs typeface="Arial" charset="0"/>
              </a:rPr>
              <a:t> Prints are expensive, non-ecological</a:t>
            </a:r>
          </a:p>
          <a:p>
            <a:pPr>
              <a:buFont typeface="Arial" charset="0"/>
              <a:buChar char="•"/>
            </a:pPr>
            <a:r>
              <a:rPr lang="en-US" sz="2800" dirty="0">
                <a:cs typeface="Arial" charset="0"/>
              </a:rPr>
              <a:t> Websites are plentiful and cheap</a:t>
            </a:r>
          </a:p>
          <a:p>
            <a:pPr>
              <a:buFont typeface="Arial" charset="0"/>
              <a:buChar char="•"/>
            </a:pPr>
            <a:r>
              <a:rPr lang="en-US" sz="2800" dirty="0">
                <a:cs typeface="Arial" charset="0"/>
              </a:rPr>
              <a:t> “A photo taken but not shared might just as well have never been taken”</a:t>
            </a:r>
          </a:p>
          <a:p>
            <a:pPr>
              <a:buFont typeface="Arial" charset="0"/>
              <a:buChar char="•"/>
            </a:pPr>
            <a:r>
              <a:rPr lang="en-US" sz="2800" dirty="0">
                <a:cs typeface="Arial" charset="0"/>
              </a:rPr>
              <a:t> “A photo published but never seen, commented on, used, is not being shared...”</a:t>
            </a:r>
          </a:p>
          <a:p>
            <a:pPr>
              <a:buFont typeface="Arial" charset="0"/>
              <a:buChar char="•"/>
            </a:pPr>
            <a:r>
              <a:rPr lang="en-US" sz="2800" dirty="0">
                <a:cs typeface="Arial" charset="0"/>
              </a:rPr>
              <a:t> Your Legacy might be just the few permanent bits you leave behind on the Internet</a:t>
            </a:r>
          </a:p>
          <a:p>
            <a:endParaRPr lang="en-US" dirty="0">
              <a:latin typeface="Calibri" pitchFamily="34" charset="0"/>
            </a:endParaRP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9289D51D-415E-487D-82B8-B08FB5A5DAD8}"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5</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b="1" dirty="0" smtClean="0">
                <a:latin typeface="Arial" charset="0"/>
              </a:rPr>
              <a:t>Complete Archives</a:t>
            </a:r>
          </a:p>
        </p:txBody>
      </p:sp>
      <p:pic>
        <p:nvPicPr>
          <p:cNvPr id="30723" name="Picture 2"/>
          <p:cNvPicPr>
            <a:picLocks noChangeAspect="1" noChangeArrowheads="1"/>
          </p:cNvPicPr>
          <p:nvPr/>
        </p:nvPicPr>
        <p:blipFill>
          <a:blip r:embed="rId2" cstate="print"/>
          <a:srcRect/>
          <a:stretch>
            <a:fillRect/>
          </a:stretch>
        </p:blipFill>
        <p:spPr bwMode="auto">
          <a:xfrm>
            <a:off x="990600" y="1371600"/>
            <a:ext cx="7324725" cy="51435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712FAC42-A787-4F99-AB6B-C98B19AA68A1}"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50</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b="1" dirty="0" smtClean="0">
                <a:latin typeface="Arial" charset="0"/>
              </a:rPr>
              <a:t>FlickrMail</a:t>
            </a:r>
          </a:p>
        </p:txBody>
      </p:sp>
      <p:pic>
        <p:nvPicPr>
          <p:cNvPr id="31747" name="Picture 2"/>
          <p:cNvPicPr>
            <a:picLocks noChangeAspect="1" noChangeArrowheads="1"/>
          </p:cNvPicPr>
          <p:nvPr/>
        </p:nvPicPr>
        <p:blipFill>
          <a:blip r:embed="rId2" cstate="print"/>
          <a:srcRect/>
          <a:stretch>
            <a:fillRect/>
          </a:stretch>
        </p:blipFill>
        <p:spPr bwMode="auto">
          <a:xfrm>
            <a:off x="228600" y="1371600"/>
            <a:ext cx="8742363" cy="49149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18B11DAE-0D3F-441D-B947-188B1C2E3B70}"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51</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b="1" dirty="0" smtClean="0">
                <a:latin typeface="Arial" charset="0"/>
              </a:rPr>
              <a:t>Groups and Pools</a:t>
            </a:r>
          </a:p>
        </p:txBody>
      </p:sp>
      <p:pic>
        <p:nvPicPr>
          <p:cNvPr id="34819" name="Picture 3"/>
          <p:cNvPicPr>
            <a:picLocks noChangeAspect="1" noChangeArrowheads="1"/>
          </p:cNvPicPr>
          <p:nvPr/>
        </p:nvPicPr>
        <p:blipFill>
          <a:blip r:embed="rId2" cstate="print"/>
          <a:srcRect/>
          <a:stretch>
            <a:fillRect/>
          </a:stretch>
        </p:blipFill>
        <p:spPr bwMode="auto">
          <a:xfrm>
            <a:off x="914400" y="1371600"/>
            <a:ext cx="7419975" cy="52514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17C0F8E2-F575-4916-96B5-41132A74B8FC}"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52</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rtlCol="0">
            <a:normAutofit fontScale="90000"/>
          </a:bodyPr>
          <a:lstStyle/>
          <a:p>
            <a:pPr fontAlgn="auto">
              <a:spcAft>
                <a:spcPts val="0"/>
              </a:spcAft>
              <a:defRPr/>
            </a:pPr>
            <a:r>
              <a:rPr lang="en-US" sz="3600" b="1" dirty="0" smtClean="0">
                <a:latin typeface="Arial" pitchFamily="34" charset="0"/>
              </a:rPr>
              <a:t>Group for Morro Photo Expo 2009</a:t>
            </a:r>
          </a:p>
        </p:txBody>
      </p:sp>
      <p:sp>
        <p:nvSpPr>
          <p:cNvPr id="43011" name="TextBox 2"/>
          <p:cNvSpPr txBox="1">
            <a:spLocks noChangeArrowheads="1"/>
          </p:cNvSpPr>
          <p:nvPr/>
        </p:nvSpPr>
        <p:spPr bwMode="auto">
          <a:xfrm>
            <a:off x="3200400" y="685800"/>
            <a:ext cx="5410200" cy="338138"/>
          </a:xfrm>
          <a:prstGeom prst="rect">
            <a:avLst/>
          </a:prstGeom>
          <a:noFill/>
          <a:ln w="9525">
            <a:noFill/>
            <a:miter lim="800000"/>
            <a:headEnd/>
            <a:tailEnd/>
          </a:ln>
        </p:spPr>
        <p:txBody>
          <a:bodyPr>
            <a:spAutoFit/>
          </a:bodyPr>
          <a:lstStyle/>
          <a:p>
            <a:pPr>
              <a:buFont typeface="Arial" charset="0"/>
              <a:buChar char="•"/>
            </a:pPr>
            <a:r>
              <a:rPr lang="en-US" sz="1600" dirty="0">
                <a:cs typeface="Arial" charset="0"/>
              </a:rPr>
              <a:t> http://www.flickr.com/groups/morrophotoexpo2009/</a:t>
            </a:r>
          </a:p>
        </p:txBody>
      </p:sp>
      <p:pic>
        <p:nvPicPr>
          <p:cNvPr id="43012" name="Picture 2"/>
          <p:cNvPicPr>
            <a:picLocks noChangeAspect="1" noChangeArrowheads="1"/>
          </p:cNvPicPr>
          <p:nvPr/>
        </p:nvPicPr>
        <p:blipFill>
          <a:blip r:embed="rId2" cstate="print"/>
          <a:srcRect/>
          <a:stretch>
            <a:fillRect/>
          </a:stretch>
        </p:blipFill>
        <p:spPr bwMode="auto">
          <a:xfrm>
            <a:off x="228600" y="990600"/>
            <a:ext cx="5876925" cy="569912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8B645B7F-1E5B-49AE-8704-BFDD89F2DA91}"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53</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latin typeface="Arial" pitchFamily="34" charset="0"/>
              </a:rPr>
              <a:t>Your Contacts – Recent uploads</a:t>
            </a:r>
          </a:p>
        </p:txBody>
      </p:sp>
      <p:pic>
        <p:nvPicPr>
          <p:cNvPr id="35843" name="Picture 2"/>
          <p:cNvPicPr>
            <a:picLocks noChangeAspect="1" noChangeArrowheads="1"/>
          </p:cNvPicPr>
          <p:nvPr/>
        </p:nvPicPr>
        <p:blipFill>
          <a:blip r:embed="rId2" cstate="print"/>
          <a:srcRect/>
          <a:stretch>
            <a:fillRect/>
          </a:stretch>
        </p:blipFill>
        <p:spPr bwMode="auto">
          <a:xfrm>
            <a:off x="533400" y="1225550"/>
            <a:ext cx="8105775" cy="563245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8722201C-3FE1-4A4A-B7E8-FF6D470A7992}"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54</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274638"/>
            <a:ext cx="8229600" cy="715962"/>
          </a:xfrm>
        </p:spPr>
        <p:txBody>
          <a:bodyPr/>
          <a:lstStyle/>
          <a:p>
            <a:r>
              <a:rPr lang="en-US" b="1" dirty="0" smtClean="0">
                <a:latin typeface="Arial" charset="0"/>
              </a:rPr>
              <a:t>Firefox Extensions for Flickr</a:t>
            </a:r>
          </a:p>
        </p:txBody>
      </p:sp>
      <p:sp>
        <p:nvSpPr>
          <p:cNvPr id="66563" name="TextBox 2"/>
          <p:cNvSpPr txBox="1">
            <a:spLocks noChangeArrowheads="1"/>
          </p:cNvSpPr>
          <p:nvPr/>
        </p:nvSpPr>
        <p:spPr bwMode="auto">
          <a:xfrm>
            <a:off x="990600" y="1066800"/>
            <a:ext cx="6934200" cy="5601533"/>
          </a:xfrm>
          <a:prstGeom prst="rect">
            <a:avLst/>
          </a:prstGeom>
          <a:noFill/>
          <a:ln w="9525">
            <a:noFill/>
            <a:miter lim="800000"/>
            <a:headEnd/>
            <a:tailEnd/>
          </a:ln>
        </p:spPr>
        <p:txBody>
          <a:bodyPr wrap="square">
            <a:spAutoFit/>
          </a:bodyPr>
          <a:lstStyle/>
          <a:p>
            <a:pPr>
              <a:buFont typeface="Arial" charset="0"/>
              <a:buChar char="•"/>
            </a:pPr>
            <a:r>
              <a:rPr lang="en-US" sz="1400" dirty="0">
                <a:cs typeface="Arial" charset="0"/>
              </a:rPr>
              <a:t> </a:t>
            </a:r>
            <a:r>
              <a:rPr lang="en-US" sz="1400" dirty="0" smtClean="0">
                <a:cs typeface="Arial" charset="0"/>
                <a:hlinkClick r:id="rId2"/>
              </a:rPr>
              <a:t>http://www.flickr.com/people/mikebaird/</a:t>
            </a:r>
            <a:r>
              <a:rPr lang="en-US" sz="1400" dirty="0" smtClean="0">
                <a:cs typeface="Arial" charset="0"/>
              </a:rPr>
              <a:t> says...</a:t>
            </a:r>
          </a:p>
          <a:p>
            <a:pPr>
              <a:buFont typeface="Arial" charset="0"/>
              <a:buChar char="•"/>
            </a:pPr>
            <a:r>
              <a:rPr lang="en-US" sz="1400" dirty="0">
                <a:cs typeface="Arial" charset="0"/>
              </a:rPr>
              <a:t> </a:t>
            </a:r>
            <a:r>
              <a:rPr lang="en-US" sz="1400" b="1" dirty="0" smtClean="0"/>
              <a:t>How to vastly improve your Flickr browsing experience</a:t>
            </a:r>
            <a:r>
              <a:rPr lang="en-US" sz="1400" dirty="0" smtClean="0"/>
              <a:t> (reduce number of clicks by 10X) using Firefox (the only browser I use), Firefox Add-ons, and Greasemonkey Scripts. Download and install the Firefox Browser (which is much better than Internet Explorer) from </a:t>
            </a:r>
            <a:r>
              <a:rPr lang="en-US" sz="1400" dirty="0" smtClean="0">
                <a:hlinkClick r:id="rId3"/>
              </a:rPr>
              <a:t>www.mozilla.com/en-US/firefox/?from=getfirefox</a:t>
            </a:r>
            <a:r>
              <a:rPr lang="en-US" sz="1400" dirty="0" smtClean="0"/>
              <a:t> . </a:t>
            </a:r>
            <a:br>
              <a:rPr lang="en-US" sz="1400" dirty="0" smtClean="0"/>
            </a:br>
            <a:r>
              <a:rPr lang="en-US" sz="1400" dirty="0" smtClean="0"/>
              <a:t>Add the Greasemonkey Firefox Add-on </a:t>
            </a:r>
            <a:r>
              <a:rPr lang="en-US" sz="1400" dirty="0" smtClean="0">
                <a:hlinkClick r:id="rId4"/>
              </a:rPr>
              <a:t>addons.mozilla.org/en-US/</a:t>
            </a:r>
            <a:r>
              <a:rPr lang="en-US" sz="1400" dirty="0" err="1" smtClean="0">
                <a:hlinkClick r:id="rId4"/>
              </a:rPr>
              <a:t>firefox</a:t>
            </a:r>
            <a:r>
              <a:rPr lang="en-US" sz="1400" dirty="0" smtClean="0">
                <a:hlinkClick r:id="rId4"/>
              </a:rPr>
              <a:t>/</a:t>
            </a:r>
            <a:r>
              <a:rPr lang="en-US" sz="1400" dirty="0" err="1" smtClean="0">
                <a:hlinkClick r:id="rId4"/>
              </a:rPr>
              <a:t>addon</a:t>
            </a:r>
            <a:r>
              <a:rPr lang="en-US" sz="1400" dirty="0" smtClean="0">
                <a:hlinkClick r:id="rId4"/>
              </a:rPr>
              <a:t>/748</a:t>
            </a:r>
            <a:r>
              <a:rPr lang="en-US" sz="1400" dirty="0" smtClean="0"/>
              <a:t> . (Add-ons extend Firefox, letting you personalize your browsing experience.) Go to </a:t>
            </a:r>
            <a:r>
              <a:rPr lang="en-US" sz="1400" dirty="0" smtClean="0">
                <a:hlinkClick r:id="rId5"/>
              </a:rPr>
              <a:t>userscripts.org/</a:t>
            </a:r>
            <a:r>
              <a:rPr lang="en-US" sz="1400" dirty="0" smtClean="0"/>
              <a:t> - search there for "Flickr" or say "Flickr Exif" - sort by number of "installs" and you will find the most popular and useful scripts. Here are some I like to use currently... these are managed in Firefox under Tools &gt; Greasemonkey &gt; Manage User Scripts.</a:t>
            </a:r>
            <a:br>
              <a:rPr lang="en-US" sz="1400" dirty="0" smtClean="0"/>
            </a:br>
            <a:r>
              <a:rPr lang="en-US" sz="1400" dirty="0" smtClean="0"/>
              <a:t>Experiment with what works for you. New and updated scripts are constantly being added. This list is current as of May 2008. Better Flickr 0.3, Flickr Groups </a:t>
            </a:r>
            <a:r>
              <a:rPr lang="en-US" sz="1400" dirty="0" err="1" smtClean="0"/>
              <a:t>Organiser</a:t>
            </a:r>
            <a:r>
              <a:rPr lang="en-US" sz="1400" dirty="0" smtClean="0"/>
              <a:t>,</a:t>
            </a:r>
            <a:br>
              <a:rPr lang="en-US" sz="1400" dirty="0" smtClean="0"/>
            </a:br>
            <a:r>
              <a:rPr lang="en-US" sz="1400" dirty="0" smtClean="0"/>
              <a:t>Flickr Exif Info, Flickr Exif Decorator, Flickr image </a:t>
            </a:r>
            <a:r>
              <a:rPr lang="en-US" sz="1400" dirty="0" err="1" smtClean="0"/>
              <a:t>unblocker</a:t>
            </a:r>
            <a:r>
              <a:rPr lang="en-US" sz="1400" dirty="0" smtClean="0"/>
              <a:t>, Flickr Buddy Icon Reply, Flickr - Multi Group Sender, Flickr Rich Edit, Flickr Auto Page, Flickr Group Page Enhancer, Flickr Refer Comment, </a:t>
            </a:r>
            <a:r>
              <a:rPr lang="en-US" sz="1400" dirty="0" err="1" smtClean="0"/>
              <a:t>FlickrPM</a:t>
            </a:r>
            <a:r>
              <a:rPr lang="en-US" sz="1400" dirty="0" smtClean="0"/>
              <a:t>, Flickr Photostream </a:t>
            </a:r>
            <a:r>
              <a:rPr lang="en-US" sz="1400" dirty="0" err="1" smtClean="0"/>
              <a:t>Graphr</a:t>
            </a:r>
            <a:r>
              <a:rPr lang="en-US" sz="1400" dirty="0" smtClean="0"/>
              <a:t>, Flickr Contacts </a:t>
            </a:r>
            <a:r>
              <a:rPr lang="en-US" sz="1400" dirty="0" err="1" smtClean="0"/>
              <a:t>Organiser</a:t>
            </a:r>
            <a:r>
              <a:rPr lang="en-US" sz="1400" dirty="0" smtClean="0"/>
              <a:t>, Flickr </a:t>
            </a:r>
            <a:r>
              <a:rPr lang="en-US" sz="1400" dirty="0" err="1" smtClean="0"/>
              <a:t>MultiMailer</a:t>
            </a:r>
            <a:r>
              <a:rPr lang="en-US" sz="1400" dirty="0" smtClean="0"/>
              <a:t>.</a:t>
            </a:r>
            <a:br>
              <a:rPr lang="en-US" sz="1400" dirty="0" smtClean="0"/>
            </a:br>
            <a:r>
              <a:rPr lang="en-US" sz="1400" dirty="0" smtClean="0">
                <a:hlinkClick r:id="rId6"/>
              </a:rPr>
              <a:t>FlickrDown (untested?)</a:t>
            </a:r>
            <a:r>
              <a:rPr lang="en-US" sz="1400" dirty="0" smtClean="0"/>
              <a:t> (download Groups...) </a:t>
            </a:r>
            <a:br>
              <a:rPr lang="en-US" sz="1400" dirty="0" smtClean="0"/>
            </a:br>
            <a:r>
              <a:rPr lang="en-US" sz="1400" dirty="0" smtClean="0">
                <a:hlinkClick r:id="rId6"/>
              </a:rPr>
              <a:t>Flickr Original (untested?)</a:t>
            </a:r>
            <a:r>
              <a:rPr lang="en-US" sz="1400" dirty="0" smtClean="0"/>
              <a:t> (download original from thumbnail)</a:t>
            </a:r>
            <a:br>
              <a:rPr lang="en-US" sz="1400" dirty="0" smtClean="0"/>
            </a:br>
            <a:r>
              <a:rPr lang="en-US" sz="1400" i="1" dirty="0" err="1" smtClean="0">
                <a:hlinkClick r:id="rId7"/>
              </a:rPr>
              <a:t>Saleen</a:t>
            </a:r>
            <a:r>
              <a:rPr lang="en-US" sz="1400" i="1" dirty="0" smtClean="0">
                <a:hlinkClick r:id="rId7"/>
              </a:rPr>
              <a:t> Flickr Downloader</a:t>
            </a:r>
            <a:r>
              <a:rPr lang="en-US" sz="1400" i="1" dirty="0" smtClean="0"/>
              <a:t> (rec'd by Kevin Cole)</a:t>
            </a:r>
            <a:r>
              <a:rPr lang="en-US" sz="1400" dirty="0" smtClean="0"/>
              <a:t/>
            </a:r>
            <a:br>
              <a:rPr lang="en-US" sz="1400" dirty="0" smtClean="0"/>
            </a:br>
            <a:r>
              <a:rPr lang="en-US" sz="1400" b="1" i="1" dirty="0" err="1" smtClean="0">
                <a:hlinkClick r:id="rId8"/>
              </a:rPr>
              <a:t>Steeev's</a:t>
            </a:r>
            <a:r>
              <a:rPr lang="en-US" sz="1400" b="1" i="1" dirty="0" smtClean="0">
                <a:hlinkClick r:id="rId8"/>
              </a:rPr>
              <a:t> Flickr Projects</a:t>
            </a:r>
            <a:r>
              <a:rPr lang="en-US" sz="1400" b="1" i="1" dirty="0" smtClean="0"/>
              <a:t> contain the most valuable and comprehensive scripts of all - no contest!</a:t>
            </a:r>
            <a:r>
              <a:rPr lang="en-US" sz="1400" dirty="0" smtClean="0"/>
              <a:t/>
            </a:r>
            <a:br>
              <a:rPr lang="en-US" sz="1400" dirty="0" smtClean="0"/>
            </a:br>
            <a:r>
              <a:rPr lang="en-US" sz="1400" dirty="0" smtClean="0">
                <a:hlinkClick r:id="rId9"/>
              </a:rPr>
              <a:t>Also make sure you have Exif Viewer by Alan Raskin</a:t>
            </a:r>
            <a:endParaRPr lang="en-US" sz="1400" dirty="0">
              <a:cs typeface="Arial" charset="0"/>
            </a:endParaRPr>
          </a:p>
          <a:p>
            <a:endParaRPr lang="en-US" dirty="0">
              <a:latin typeface="Calibri" pitchFamily="34" charset="0"/>
            </a:endParaRP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A851987D-501F-4520-990A-A15289B7C3D1}"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55</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274638"/>
            <a:ext cx="8229600" cy="639762"/>
          </a:xfrm>
        </p:spPr>
        <p:txBody>
          <a:bodyPr/>
          <a:lstStyle/>
          <a:p>
            <a:r>
              <a:rPr lang="en-US" sz="3200" b="1" dirty="0" smtClean="0">
                <a:latin typeface="Arial" charset="0"/>
              </a:rPr>
              <a:t>Discover Paradigm:  Search vs. browse</a:t>
            </a:r>
          </a:p>
        </p:txBody>
      </p:sp>
      <p:sp>
        <p:nvSpPr>
          <p:cNvPr id="66563" name="TextBox 2"/>
          <p:cNvSpPr txBox="1">
            <a:spLocks noChangeArrowheads="1"/>
          </p:cNvSpPr>
          <p:nvPr/>
        </p:nvSpPr>
        <p:spPr bwMode="auto">
          <a:xfrm>
            <a:off x="1066800" y="838200"/>
            <a:ext cx="6934200" cy="1200329"/>
          </a:xfrm>
          <a:prstGeom prst="rect">
            <a:avLst/>
          </a:prstGeom>
          <a:noFill/>
          <a:ln w="9525">
            <a:noFill/>
            <a:miter lim="800000"/>
            <a:headEnd/>
            <a:tailEnd/>
          </a:ln>
        </p:spPr>
        <p:txBody>
          <a:bodyPr wrap="square">
            <a:spAutoFit/>
          </a:bodyPr>
          <a:lstStyle/>
          <a:p>
            <a:pPr>
              <a:buFont typeface="Arial" charset="0"/>
              <a:buChar char="•"/>
            </a:pPr>
            <a:r>
              <a:rPr lang="en-US" sz="2800" dirty="0">
                <a:cs typeface="Arial" charset="0"/>
              </a:rPr>
              <a:t> </a:t>
            </a:r>
            <a:r>
              <a:rPr lang="en-US" sz="2400" dirty="0" smtClean="0">
                <a:cs typeface="Arial" charset="0"/>
              </a:rPr>
              <a:t>Application Program Interfaces (APIs) allow discovery of your images.  </a:t>
            </a:r>
            <a:r>
              <a:rPr lang="en-US" sz="2000" dirty="0" smtClean="0">
                <a:cs typeface="Arial" charset="0"/>
              </a:rPr>
              <a:t>e.g., Flickriver (view by recent, interesting...).  </a:t>
            </a:r>
            <a:r>
              <a:rPr lang="en-US" sz="2000" dirty="0" smtClean="0">
                <a:latin typeface="Calibri" pitchFamily="34" charset="0"/>
                <a:cs typeface="Arial" charset="0"/>
              </a:rPr>
              <a:t>Example “Morro Bay Sea Otter”</a:t>
            </a:r>
            <a:endParaRPr lang="en-US" dirty="0">
              <a:latin typeface="Calibri" pitchFamily="34" charset="0"/>
            </a:endParaRPr>
          </a:p>
        </p:txBody>
      </p:sp>
      <p:pic>
        <p:nvPicPr>
          <p:cNvPr id="87043" name="Picture 3"/>
          <p:cNvPicPr>
            <a:picLocks noChangeAspect="1" noChangeArrowheads="1"/>
          </p:cNvPicPr>
          <p:nvPr/>
        </p:nvPicPr>
        <p:blipFill>
          <a:blip r:embed="rId2" cstate="print"/>
          <a:srcRect/>
          <a:stretch>
            <a:fillRect/>
          </a:stretch>
        </p:blipFill>
        <p:spPr bwMode="auto">
          <a:xfrm>
            <a:off x="1295400" y="2057400"/>
            <a:ext cx="6629400" cy="4594132"/>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16E027D3-949A-44F8-9FF8-ADDDCD127D7E}"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56</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b="1" dirty="0" smtClean="0">
                <a:latin typeface="Arial" charset="0"/>
              </a:rPr>
              <a:t>Creative Commons</a:t>
            </a:r>
          </a:p>
        </p:txBody>
      </p:sp>
      <p:pic>
        <p:nvPicPr>
          <p:cNvPr id="37891" name="Picture 2"/>
          <p:cNvPicPr>
            <a:picLocks noChangeAspect="1" noChangeArrowheads="1"/>
          </p:cNvPicPr>
          <p:nvPr/>
        </p:nvPicPr>
        <p:blipFill>
          <a:blip r:embed="rId2" cstate="print"/>
          <a:srcRect/>
          <a:stretch>
            <a:fillRect/>
          </a:stretch>
        </p:blipFill>
        <p:spPr bwMode="auto">
          <a:xfrm>
            <a:off x="609600" y="1143000"/>
            <a:ext cx="7999413" cy="55626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E893385E-1DF7-4769-9E81-014B9955054D}"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57</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b="1" dirty="0" smtClean="0">
                <a:latin typeface="Arial" charset="0"/>
              </a:rPr>
              <a:t>Creativecommons.org</a:t>
            </a:r>
          </a:p>
        </p:txBody>
      </p:sp>
      <p:pic>
        <p:nvPicPr>
          <p:cNvPr id="38915" name="Picture 3"/>
          <p:cNvPicPr>
            <a:picLocks noChangeAspect="1" noChangeArrowheads="1"/>
          </p:cNvPicPr>
          <p:nvPr/>
        </p:nvPicPr>
        <p:blipFill>
          <a:blip r:embed="rId2" cstate="print"/>
          <a:srcRect/>
          <a:stretch>
            <a:fillRect/>
          </a:stretch>
        </p:blipFill>
        <p:spPr bwMode="auto">
          <a:xfrm>
            <a:off x="138113" y="1447800"/>
            <a:ext cx="8858250" cy="457517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A35E5DA6-C7FD-4E85-B7D1-F55320635A00}"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58</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639762"/>
          </a:xfrm>
        </p:spPr>
        <p:txBody>
          <a:bodyPr/>
          <a:lstStyle/>
          <a:p>
            <a:r>
              <a:rPr lang="en-US" sz="3200" b="1" dirty="0" smtClean="0">
                <a:latin typeface="Arial" charset="0"/>
              </a:rPr>
              <a:t>Creative Commons License Generation</a:t>
            </a:r>
          </a:p>
        </p:txBody>
      </p:sp>
      <p:pic>
        <p:nvPicPr>
          <p:cNvPr id="39939" name="Picture 3"/>
          <p:cNvPicPr>
            <a:picLocks noChangeAspect="1" noChangeArrowheads="1"/>
          </p:cNvPicPr>
          <p:nvPr/>
        </p:nvPicPr>
        <p:blipFill>
          <a:blip r:embed="rId2" cstate="print"/>
          <a:srcRect/>
          <a:stretch>
            <a:fillRect/>
          </a:stretch>
        </p:blipFill>
        <p:spPr bwMode="auto">
          <a:xfrm>
            <a:off x="609600" y="990600"/>
            <a:ext cx="6858000" cy="5605463"/>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193283FB-5A17-4D58-A55E-B6493B890942}"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59</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b="1" dirty="0" smtClean="0">
                <a:latin typeface="Arial" charset="0"/>
              </a:rPr>
              <a:t>Sharing Photos...</a:t>
            </a:r>
          </a:p>
        </p:txBody>
      </p:sp>
      <p:sp>
        <p:nvSpPr>
          <p:cNvPr id="4099" name="TextBox 2"/>
          <p:cNvSpPr txBox="1">
            <a:spLocks noChangeArrowheads="1"/>
          </p:cNvSpPr>
          <p:nvPr/>
        </p:nvSpPr>
        <p:spPr bwMode="auto">
          <a:xfrm>
            <a:off x="1066800" y="1371600"/>
            <a:ext cx="6934200" cy="5386090"/>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Why Flickr and not Picasaweb, SmugMug, Webshots, Pbase, Photo.net, dotPhoto, Kodak, Shutterfly, Epson, Piczo</a:t>
            </a:r>
            <a:r>
              <a:rPr lang="en-US" sz="2800" dirty="0" smtClean="0">
                <a:cs typeface="Arial" charset="0"/>
              </a:rPr>
              <a:t>... (relationships, reach, permanency...)</a:t>
            </a:r>
            <a:endParaRPr lang="en-US" sz="2800" dirty="0">
              <a:cs typeface="Arial" charset="0"/>
            </a:endParaRPr>
          </a:p>
          <a:p>
            <a:pPr>
              <a:buFont typeface="Arial" charset="0"/>
              <a:buChar char="•"/>
            </a:pPr>
            <a:r>
              <a:rPr lang="en-US" sz="2800" dirty="0">
                <a:cs typeface="Arial" charset="0"/>
              </a:rPr>
              <a:t> Private family moments</a:t>
            </a:r>
          </a:p>
          <a:p>
            <a:pPr>
              <a:buFont typeface="Arial" charset="0"/>
              <a:buChar char="•"/>
            </a:pPr>
            <a:r>
              <a:rPr lang="en-US" sz="2800" dirty="0">
                <a:cs typeface="Arial" charset="0"/>
              </a:rPr>
              <a:t> Web celebrity </a:t>
            </a:r>
          </a:p>
          <a:p>
            <a:pPr>
              <a:buFont typeface="Arial" charset="0"/>
              <a:buChar char="•"/>
            </a:pPr>
            <a:r>
              <a:rPr lang="en-US" sz="2800" dirty="0">
                <a:cs typeface="Arial" charset="0"/>
              </a:rPr>
              <a:t> Documentation and science</a:t>
            </a:r>
          </a:p>
          <a:p>
            <a:pPr>
              <a:buFont typeface="Arial" charset="0"/>
              <a:buChar char="•"/>
            </a:pPr>
            <a:r>
              <a:rPr lang="en-US" sz="2800" dirty="0">
                <a:cs typeface="Arial" charset="0"/>
              </a:rPr>
              <a:t> Art and </a:t>
            </a:r>
            <a:r>
              <a:rPr lang="en-US" sz="2800" dirty="0" smtClean="0">
                <a:cs typeface="Arial" charset="0"/>
              </a:rPr>
              <a:t>appreciation</a:t>
            </a:r>
          </a:p>
          <a:p>
            <a:pPr>
              <a:buFont typeface="Arial" charset="0"/>
              <a:buChar char="•"/>
            </a:pPr>
            <a:r>
              <a:rPr lang="en-US" sz="2800" dirty="0" smtClean="0">
                <a:cs typeface="Arial" charset="0"/>
              </a:rPr>
              <a:t> Community</a:t>
            </a:r>
          </a:p>
          <a:p>
            <a:pPr>
              <a:buFont typeface="Arial" charset="0"/>
              <a:buChar char="•"/>
            </a:pPr>
            <a:r>
              <a:rPr lang="en-US" sz="2800" dirty="0" smtClean="0">
                <a:cs typeface="Arial" charset="0"/>
              </a:rPr>
              <a:t> Creative Commons &amp; Wikimedia/</a:t>
            </a:r>
            <a:r>
              <a:rPr lang="en-US" sz="2800" dirty="0" err="1" smtClean="0">
                <a:cs typeface="Arial" charset="0"/>
              </a:rPr>
              <a:t>pedia</a:t>
            </a:r>
            <a:endParaRPr lang="en-US" sz="2800" dirty="0">
              <a:cs typeface="Arial" charset="0"/>
            </a:endParaRPr>
          </a:p>
          <a:p>
            <a:endParaRPr lang="en-US" dirty="0">
              <a:latin typeface="Calibri" pitchFamily="34" charset="0"/>
            </a:endParaRP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A21ED6DF-4B34-4A6E-B65E-D1303E6B6AD7}"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6</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7924800" y="76200"/>
            <a:ext cx="990600" cy="334963"/>
          </a:xfrm>
        </p:spPr>
        <p:txBody>
          <a:bodyPr/>
          <a:lstStyle/>
          <a:p>
            <a:r>
              <a:rPr lang="en-US" sz="1100" b="1" dirty="0" smtClean="0">
                <a:latin typeface="Arial" charset="0"/>
              </a:rPr>
              <a:t>License</a:t>
            </a:r>
          </a:p>
        </p:txBody>
      </p:sp>
      <p:sp>
        <p:nvSpPr>
          <p:cNvPr id="40963" name="TextBox 2"/>
          <p:cNvSpPr txBox="1">
            <a:spLocks noChangeArrowheads="1"/>
          </p:cNvSpPr>
          <p:nvPr/>
        </p:nvSpPr>
        <p:spPr bwMode="auto">
          <a:xfrm>
            <a:off x="1066800" y="1371600"/>
            <a:ext cx="6934200" cy="646113"/>
          </a:xfrm>
          <a:prstGeom prst="rect">
            <a:avLst/>
          </a:prstGeom>
          <a:noFill/>
          <a:ln w="9525">
            <a:noFill/>
            <a:miter lim="800000"/>
            <a:headEnd/>
            <a:tailEnd/>
          </a:ln>
        </p:spPr>
        <p:txBody>
          <a:bodyPr>
            <a:spAutoFit/>
          </a:bodyPr>
          <a:lstStyle/>
          <a:p>
            <a:endParaRPr lang="en-US" dirty="0">
              <a:latin typeface="Calibri" pitchFamily="34" charset="0"/>
            </a:endParaRPr>
          </a:p>
          <a:p>
            <a:endParaRPr lang="en-US" dirty="0">
              <a:latin typeface="Calibri" pitchFamily="34" charset="0"/>
            </a:endParaRPr>
          </a:p>
        </p:txBody>
      </p:sp>
      <p:pic>
        <p:nvPicPr>
          <p:cNvPr id="40964" name="Picture 2"/>
          <p:cNvPicPr>
            <a:picLocks noChangeAspect="1" noChangeArrowheads="1"/>
          </p:cNvPicPr>
          <p:nvPr/>
        </p:nvPicPr>
        <p:blipFill>
          <a:blip r:embed="rId2" cstate="print"/>
          <a:srcRect/>
          <a:stretch>
            <a:fillRect/>
          </a:stretch>
        </p:blipFill>
        <p:spPr bwMode="auto">
          <a:xfrm>
            <a:off x="304800" y="442913"/>
            <a:ext cx="7848600" cy="6415087"/>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390C9FB4-4865-4B6B-9A08-C95557EDED2C}"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60</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b="1" dirty="0" smtClean="0">
                <a:latin typeface="Arial" charset="0"/>
              </a:rPr>
              <a:t>Wikimedia Commons</a:t>
            </a:r>
          </a:p>
        </p:txBody>
      </p:sp>
      <p:sp>
        <p:nvSpPr>
          <p:cNvPr id="6147" name="TextBox 2"/>
          <p:cNvSpPr txBox="1">
            <a:spLocks noChangeArrowheads="1"/>
          </p:cNvSpPr>
          <p:nvPr/>
        </p:nvSpPr>
        <p:spPr bwMode="auto">
          <a:xfrm>
            <a:off x="1066800" y="1371600"/>
            <a:ext cx="6934200" cy="5601533"/>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a:t>
            </a:r>
            <a:r>
              <a:rPr lang="en-US" sz="2800" dirty="0" smtClean="0">
                <a:cs typeface="Arial" charset="0"/>
              </a:rPr>
              <a:t>commons.wikimedia.org</a:t>
            </a:r>
          </a:p>
          <a:p>
            <a:pPr>
              <a:buFont typeface="Arial" charset="0"/>
              <a:buChar char="•"/>
            </a:pPr>
            <a:r>
              <a:rPr lang="en-US" sz="2800" dirty="0">
                <a:cs typeface="Arial" charset="0"/>
              </a:rPr>
              <a:t> </a:t>
            </a:r>
            <a:r>
              <a:rPr lang="en-US" sz="2800" dirty="0" smtClean="0">
                <a:cs typeface="Arial" charset="0"/>
              </a:rPr>
              <a:t>1000’s of Wikipedians scour Flickr for images to be added to a 5 million archive</a:t>
            </a:r>
          </a:p>
          <a:p>
            <a:pPr>
              <a:buFont typeface="Arial" charset="0"/>
              <a:buChar char="•"/>
            </a:pPr>
            <a:r>
              <a:rPr lang="en-US" sz="2800" dirty="0">
                <a:cs typeface="Arial" charset="0"/>
              </a:rPr>
              <a:t> </a:t>
            </a:r>
            <a:r>
              <a:rPr lang="en-US" b="1" dirty="0"/>
              <a:t>Check out your images that made Wikimedia Commons</a:t>
            </a:r>
            <a:r>
              <a:rPr lang="en-US" dirty="0"/>
              <a:t> - if you use Flickr and use the Creative Commons Attribution license (highly encouraged), your images are very likely making their way (through the efforts of many Wikipedians worldwide) into a perpetual existence - your only significant legacy perhaps</a:t>
            </a:r>
            <a:r>
              <a:rPr lang="en-US" dirty="0" smtClean="0"/>
              <a:t>.</a:t>
            </a:r>
            <a:endParaRPr lang="en-US" dirty="0" smtClean="0">
              <a:cs typeface="Arial" charset="0"/>
            </a:endParaRPr>
          </a:p>
          <a:p>
            <a:pPr>
              <a:buFont typeface="Arial" charset="0"/>
              <a:buChar char="•"/>
            </a:pPr>
            <a:r>
              <a:rPr lang="en-US" sz="2800" dirty="0">
                <a:cs typeface="Arial" charset="0"/>
              </a:rPr>
              <a:t> </a:t>
            </a:r>
            <a:r>
              <a:rPr lang="en-US" dirty="0" smtClean="0"/>
              <a:t>Wikimedia Commons is a </a:t>
            </a:r>
            <a:r>
              <a:rPr lang="en-US" b="1" dirty="0" smtClean="0"/>
              <a:t>media file repository</a:t>
            </a:r>
            <a:r>
              <a:rPr lang="en-US" dirty="0" smtClean="0"/>
              <a:t> making available public domain and freely-licensed educational media content (images, sound and video clips) to everyone, </a:t>
            </a:r>
            <a:r>
              <a:rPr lang="en-US" dirty="0" smtClean="0">
                <a:hlinkClick r:id="rId2" tooltip="Commons:Language policy"/>
              </a:rPr>
              <a:t>in their own language</a:t>
            </a:r>
            <a:r>
              <a:rPr lang="en-US" dirty="0" smtClean="0"/>
              <a:t>. It acts as a common repository for the various projects of the </a:t>
            </a:r>
            <a:r>
              <a:rPr lang="en-US" dirty="0" smtClean="0">
                <a:hlinkClick r:id="rId3" tooltip="wmf:"/>
              </a:rPr>
              <a:t>Wikimedia Foundation</a:t>
            </a:r>
            <a:r>
              <a:rPr lang="en-US" dirty="0" smtClean="0"/>
              <a:t>, but you do not need to belong to one of those projects to use media hosted here. The repository is created and maintained not by paid-for artists but by volunteers</a:t>
            </a:r>
            <a:r>
              <a:rPr lang="en-US" sz="2000" dirty="0" smtClean="0"/>
              <a:t>.</a:t>
            </a:r>
            <a:endParaRPr lang="en-US" sz="2000" dirty="0">
              <a:cs typeface="Arial" charset="0"/>
            </a:endParaRPr>
          </a:p>
          <a:p>
            <a:endParaRPr lang="en-US" dirty="0">
              <a:latin typeface="Calibri" pitchFamily="34" charset="0"/>
            </a:endParaRP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17B3F682-7247-47B4-A6AE-9E1A4CE5710F}"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61</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274638"/>
            <a:ext cx="8229600" cy="944562"/>
          </a:xfrm>
        </p:spPr>
        <p:txBody>
          <a:bodyPr/>
          <a:lstStyle/>
          <a:p>
            <a:r>
              <a:rPr lang="en-US" sz="3600" b="1" dirty="0" smtClean="0">
                <a:latin typeface="Arial" charset="0"/>
              </a:rPr>
              <a:t>Wikimedia Commons Group</a:t>
            </a:r>
            <a:r>
              <a:rPr lang="en-US" b="1" dirty="0" smtClean="0">
                <a:latin typeface="Arial" charset="0"/>
              </a:rPr>
              <a:t/>
            </a:r>
            <a:br>
              <a:rPr lang="en-US" b="1" dirty="0" smtClean="0">
                <a:latin typeface="Arial" charset="0"/>
              </a:rPr>
            </a:br>
            <a:r>
              <a:rPr lang="en-US" sz="1300" b="1" dirty="0" smtClean="0">
                <a:latin typeface="Arial" charset="0"/>
              </a:rPr>
              <a:t>http://www.flickr.com/groups/wikimedia_commons/pool/</a:t>
            </a:r>
          </a:p>
        </p:txBody>
      </p:sp>
      <p:pic>
        <p:nvPicPr>
          <p:cNvPr id="47107" name="Picture 2"/>
          <p:cNvPicPr>
            <a:picLocks noChangeAspect="1" noChangeArrowheads="1"/>
          </p:cNvPicPr>
          <p:nvPr/>
        </p:nvPicPr>
        <p:blipFill>
          <a:blip r:embed="rId2" cstate="print"/>
          <a:srcRect/>
          <a:stretch>
            <a:fillRect/>
          </a:stretch>
        </p:blipFill>
        <p:spPr bwMode="auto">
          <a:xfrm>
            <a:off x="838200" y="1408113"/>
            <a:ext cx="7467600" cy="5449887"/>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1AE1FA58-E93B-46D0-8FCC-7915FBB66B9A}"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62</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b="1" dirty="0" smtClean="0">
                <a:latin typeface="Arial" charset="0"/>
              </a:rPr>
              <a:t>Wikimedia Commons</a:t>
            </a:r>
          </a:p>
        </p:txBody>
      </p:sp>
      <p:pic>
        <p:nvPicPr>
          <p:cNvPr id="63492" name="Picture 4"/>
          <p:cNvPicPr>
            <a:picLocks noChangeAspect="1" noChangeArrowheads="1"/>
          </p:cNvPicPr>
          <p:nvPr/>
        </p:nvPicPr>
        <p:blipFill>
          <a:blip r:embed="rId2" cstate="print"/>
          <a:srcRect/>
          <a:stretch>
            <a:fillRect/>
          </a:stretch>
        </p:blipFill>
        <p:spPr bwMode="auto">
          <a:xfrm>
            <a:off x="609600" y="1219200"/>
            <a:ext cx="7886700" cy="5321778"/>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57E9C788-3DFF-4FF3-8A47-1FC1E0557953}"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63</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74638"/>
            <a:ext cx="8229600" cy="792162"/>
          </a:xfrm>
        </p:spPr>
        <p:txBody>
          <a:bodyPr/>
          <a:lstStyle/>
          <a:p>
            <a:r>
              <a:rPr lang="en-US" b="1" dirty="0" smtClean="0">
                <a:latin typeface="Arial" charset="0"/>
              </a:rPr>
              <a:t>Photomorrobay.com Gateway</a:t>
            </a:r>
          </a:p>
        </p:txBody>
      </p:sp>
      <p:sp>
        <p:nvSpPr>
          <p:cNvPr id="44035" name="TextBox 2"/>
          <p:cNvSpPr txBox="1">
            <a:spLocks noChangeArrowheads="1"/>
          </p:cNvSpPr>
          <p:nvPr/>
        </p:nvSpPr>
        <p:spPr bwMode="auto">
          <a:xfrm>
            <a:off x="6705600" y="990600"/>
            <a:ext cx="2286000" cy="954088"/>
          </a:xfrm>
          <a:prstGeom prst="rect">
            <a:avLst/>
          </a:prstGeom>
          <a:noFill/>
          <a:ln w="9525">
            <a:noFill/>
            <a:miter lim="800000"/>
            <a:headEnd/>
            <a:tailEnd/>
          </a:ln>
        </p:spPr>
        <p:txBody>
          <a:bodyPr>
            <a:spAutoFit/>
          </a:bodyPr>
          <a:lstStyle/>
          <a:p>
            <a:pPr>
              <a:buFont typeface="Arial" charset="0"/>
              <a:buChar char="•"/>
            </a:pPr>
            <a:r>
              <a:rPr lang="en-US" sz="1400" dirty="0">
                <a:cs typeface="Arial" charset="0"/>
              </a:rPr>
              <a:t> Photomorrobay Yahoo! Group (discussion)</a:t>
            </a:r>
          </a:p>
          <a:p>
            <a:pPr>
              <a:buFont typeface="Arial" charset="0"/>
              <a:buChar char="•"/>
            </a:pPr>
            <a:r>
              <a:rPr lang="en-US" sz="1400" dirty="0">
                <a:cs typeface="Arial" charset="0"/>
              </a:rPr>
              <a:t>Photomorrobay Flickr Group/Pool (sharing)</a:t>
            </a:r>
          </a:p>
        </p:txBody>
      </p:sp>
      <p:pic>
        <p:nvPicPr>
          <p:cNvPr id="44036" name="Picture 2"/>
          <p:cNvPicPr>
            <a:picLocks noChangeAspect="1" noChangeArrowheads="1"/>
          </p:cNvPicPr>
          <p:nvPr/>
        </p:nvPicPr>
        <p:blipFill>
          <a:blip r:embed="rId2" cstate="print"/>
          <a:srcRect/>
          <a:stretch>
            <a:fillRect/>
          </a:stretch>
        </p:blipFill>
        <p:spPr bwMode="auto">
          <a:xfrm>
            <a:off x="228600" y="1066800"/>
            <a:ext cx="6496050" cy="56642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A95B37C7-32ED-4793-AB5E-0C6F948F0B60}"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64</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rtlCol="0">
            <a:normAutofit fontScale="90000"/>
          </a:bodyPr>
          <a:lstStyle/>
          <a:p>
            <a:pPr fontAlgn="auto">
              <a:spcAft>
                <a:spcPts val="0"/>
              </a:spcAft>
              <a:defRPr/>
            </a:pPr>
            <a:r>
              <a:rPr lang="en-US" b="1" dirty="0" smtClean="0">
                <a:latin typeface="Arial" pitchFamily="34" charset="0"/>
              </a:rPr>
              <a:t>Photomorrobay Yahoo! Group</a:t>
            </a:r>
          </a:p>
        </p:txBody>
      </p:sp>
      <p:sp>
        <p:nvSpPr>
          <p:cNvPr id="45059" name="TextBox 2"/>
          <p:cNvSpPr txBox="1">
            <a:spLocks noChangeArrowheads="1"/>
          </p:cNvSpPr>
          <p:nvPr/>
        </p:nvSpPr>
        <p:spPr bwMode="auto">
          <a:xfrm>
            <a:off x="4800600" y="990600"/>
            <a:ext cx="3962400" cy="276225"/>
          </a:xfrm>
          <a:prstGeom prst="rect">
            <a:avLst/>
          </a:prstGeom>
          <a:noFill/>
          <a:ln w="9525">
            <a:noFill/>
            <a:miter lim="800000"/>
            <a:headEnd/>
            <a:tailEnd/>
          </a:ln>
        </p:spPr>
        <p:txBody>
          <a:bodyPr>
            <a:spAutoFit/>
          </a:bodyPr>
          <a:lstStyle/>
          <a:p>
            <a:pPr>
              <a:buFont typeface="Arial" charset="0"/>
              <a:buChar char="•"/>
            </a:pPr>
            <a:r>
              <a:rPr lang="en-US" sz="1200" dirty="0">
                <a:cs typeface="Arial" charset="0"/>
              </a:rPr>
              <a:t>http://tech.groups.yahoo.com/group/photomorrobay/</a:t>
            </a:r>
            <a:endParaRPr lang="en-US" sz="1200" dirty="0">
              <a:latin typeface="Calibri" pitchFamily="34" charset="0"/>
            </a:endParaRPr>
          </a:p>
        </p:txBody>
      </p:sp>
      <p:pic>
        <p:nvPicPr>
          <p:cNvPr id="45060" name="Picture 2"/>
          <p:cNvPicPr>
            <a:picLocks noChangeAspect="1" noChangeArrowheads="1"/>
          </p:cNvPicPr>
          <p:nvPr/>
        </p:nvPicPr>
        <p:blipFill>
          <a:blip r:embed="rId2" cstate="print"/>
          <a:srcRect/>
          <a:stretch>
            <a:fillRect/>
          </a:stretch>
        </p:blipFill>
        <p:spPr bwMode="auto">
          <a:xfrm>
            <a:off x="228600" y="1371600"/>
            <a:ext cx="8664575" cy="51816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84CD4C9D-F166-4DD2-B6DB-25313CB4BDB0}"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65</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274638"/>
            <a:ext cx="8229600" cy="639762"/>
          </a:xfrm>
        </p:spPr>
        <p:txBody>
          <a:bodyPr/>
          <a:lstStyle/>
          <a:p>
            <a:r>
              <a:rPr lang="en-US" sz="4000" b="1" dirty="0" smtClean="0">
                <a:latin typeface="Arial" charset="0"/>
              </a:rPr>
              <a:t>Use </a:t>
            </a:r>
            <a:r>
              <a:rPr lang="en-US" sz="4000" b="1" dirty="0" err="1" smtClean="0">
                <a:latin typeface="Arial" charset="0"/>
              </a:rPr>
              <a:t>iStockPhoto</a:t>
            </a:r>
            <a:r>
              <a:rPr lang="en-US" sz="4000" b="1" dirty="0" smtClean="0">
                <a:latin typeface="Arial" charset="0"/>
              </a:rPr>
              <a:t> to sell images</a:t>
            </a:r>
          </a:p>
        </p:txBody>
      </p:sp>
      <p:sp>
        <p:nvSpPr>
          <p:cNvPr id="65539" name="TextBox 2"/>
          <p:cNvSpPr txBox="1">
            <a:spLocks noChangeArrowheads="1"/>
          </p:cNvSpPr>
          <p:nvPr/>
        </p:nvSpPr>
        <p:spPr bwMode="auto">
          <a:xfrm>
            <a:off x="1066800" y="990600"/>
            <a:ext cx="6934200" cy="523220"/>
          </a:xfrm>
          <a:prstGeom prst="rect">
            <a:avLst/>
          </a:prstGeom>
          <a:noFill/>
          <a:ln w="9525">
            <a:noFill/>
            <a:miter lim="800000"/>
            <a:headEnd/>
            <a:tailEnd/>
          </a:ln>
        </p:spPr>
        <p:txBody>
          <a:bodyPr wrap="square">
            <a:spAutoFit/>
          </a:bodyPr>
          <a:lstStyle/>
          <a:p>
            <a:pPr>
              <a:buFont typeface="Arial" charset="0"/>
              <a:buChar char="•"/>
            </a:pPr>
            <a:r>
              <a:rPr lang="en-US" sz="2800" dirty="0" smtClean="0">
                <a:cs typeface="Arial" charset="0"/>
              </a:rPr>
              <a:t> istockphoto.com</a:t>
            </a:r>
            <a:endParaRPr lang="en-US" dirty="0">
              <a:latin typeface="Calibri" pitchFamily="34" charset="0"/>
            </a:endParaRPr>
          </a:p>
        </p:txBody>
      </p:sp>
      <p:pic>
        <p:nvPicPr>
          <p:cNvPr id="83970" name="Picture 2"/>
          <p:cNvPicPr>
            <a:picLocks noChangeAspect="1" noChangeArrowheads="1"/>
          </p:cNvPicPr>
          <p:nvPr/>
        </p:nvPicPr>
        <p:blipFill>
          <a:blip r:embed="rId2" cstate="print"/>
          <a:srcRect/>
          <a:stretch>
            <a:fillRect/>
          </a:stretch>
        </p:blipFill>
        <p:spPr bwMode="auto">
          <a:xfrm>
            <a:off x="762000" y="1447800"/>
            <a:ext cx="7696200" cy="5174578"/>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fld id="{C92DFBDE-D795-475A-968B-F4EBB5511DD8}" type="datetime9">
              <a:rPr lang="en-US" smtClean="0"/>
              <a:t>9/25/2009 7:01:31 PM</a:t>
            </a:fld>
            <a:endParaRPr lang="en-US" dirty="0"/>
          </a:p>
        </p:txBody>
      </p:sp>
      <p:sp>
        <p:nvSpPr>
          <p:cNvPr id="6" name="Slide Number Placeholder 5"/>
          <p:cNvSpPr>
            <a:spLocks noGrp="1"/>
          </p:cNvSpPr>
          <p:nvPr>
            <p:ph type="sldNum" sz="quarter" idx="12"/>
          </p:nvPr>
        </p:nvSpPr>
        <p:spPr/>
        <p:txBody>
          <a:bodyPr/>
          <a:lstStyle/>
          <a:p>
            <a:pPr>
              <a:defRPr/>
            </a:pPr>
            <a:fld id="{705AE019-1114-4ED2-9466-6D586E3AFFBE}" type="slidenum">
              <a:rPr lang="en-US" smtClean="0"/>
              <a:pPr>
                <a:defRPr/>
              </a:pPr>
              <a:t>66</a:t>
            </a:fld>
            <a:endParaRPr lang="en-US" dirty="0"/>
          </a:p>
        </p:txBody>
      </p:sp>
      <p:sp>
        <p:nvSpPr>
          <p:cNvPr id="7" name="Footer Placeholder 6"/>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274638"/>
            <a:ext cx="8229600" cy="639762"/>
          </a:xfrm>
        </p:spPr>
        <p:txBody>
          <a:bodyPr/>
          <a:lstStyle/>
          <a:p>
            <a:r>
              <a:rPr lang="en-US" sz="4000" b="1" dirty="0" smtClean="0">
                <a:latin typeface="Arial" charset="0"/>
              </a:rPr>
              <a:t>Use </a:t>
            </a:r>
            <a:r>
              <a:rPr lang="en-US" sz="4000" b="1" dirty="0" err="1" smtClean="0">
                <a:latin typeface="Arial" charset="0"/>
              </a:rPr>
              <a:t>iStockPhoto</a:t>
            </a:r>
            <a:r>
              <a:rPr lang="en-US" sz="4000" b="1" dirty="0" smtClean="0">
                <a:latin typeface="Arial" charset="0"/>
              </a:rPr>
              <a:t> to sell images</a:t>
            </a:r>
          </a:p>
        </p:txBody>
      </p:sp>
      <p:pic>
        <p:nvPicPr>
          <p:cNvPr id="84994" name="Picture 2"/>
          <p:cNvPicPr>
            <a:picLocks noChangeAspect="1" noChangeArrowheads="1"/>
          </p:cNvPicPr>
          <p:nvPr/>
        </p:nvPicPr>
        <p:blipFill>
          <a:blip r:embed="rId2" cstate="print"/>
          <a:srcRect/>
          <a:stretch>
            <a:fillRect/>
          </a:stretch>
        </p:blipFill>
        <p:spPr bwMode="auto">
          <a:xfrm>
            <a:off x="457200" y="914400"/>
            <a:ext cx="8378825" cy="55245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B7EB68C2-0CFD-4FBB-B856-C43C7D26ED33}"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67</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274638"/>
            <a:ext cx="8229600" cy="792162"/>
          </a:xfrm>
        </p:spPr>
        <p:txBody>
          <a:bodyPr/>
          <a:lstStyle/>
          <a:p>
            <a:r>
              <a:rPr lang="en-US" b="1" dirty="0" smtClean="0">
                <a:latin typeface="Arial" charset="0"/>
              </a:rPr>
              <a:t>Facebook Integration</a:t>
            </a:r>
          </a:p>
        </p:txBody>
      </p:sp>
      <p:pic>
        <p:nvPicPr>
          <p:cNvPr id="88066" name="Picture 2"/>
          <p:cNvPicPr>
            <a:picLocks noChangeAspect="1" noChangeArrowheads="1"/>
          </p:cNvPicPr>
          <p:nvPr/>
        </p:nvPicPr>
        <p:blipFill>
          <a:blip r:embed="rId2" cstate="print"/>
          <a:srcRect/>
          <a:stretch>
            <a:fillRect/>
          </a:stretch>
        </p:blipFill>
        <p:spPr bwMode="auto">
          <a:xfrm>
            <a:off x="1371600" y="1066800"/>
            <a:ext cx="6619875" cy="5533154"/>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74CFE666-CDD5-4D3F-B44A-00755F42047B}"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68</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274638"/>
            <a:ext cx="8229600" cy="5973762"/>
          </a:xfrm>
        </p:spPr>
        <p:txBody>
          <a:bodyPr/>
          <a:lstStyle/>
          <a:p>
            <a:r>
              <a:rPr lang="en-US" sz="4800" b="1" dirty="0" smtClean="0">
                <a:latin typeface="Arial" charset="0"/>
              </a:rPr>
              <a:t>Thanks for listening!</a:t>
            </a:r>
            <a:r>
              <a:rPr lang="en-US" b="1" dirty="0" smtClean="0">
                <a:latin typeface="Arial" charset="0"/>
              </a:rPr>
              <a:t/>
            </a:r>
            <a:br>
              <a:rPr lang="en-US" b="1" dirty="0" smtClean="0">
                <a:latin typeface="Arial" charset="0"/>
              </a:rPr>
            </a:br>
            <a:r>
              <a:rPr lang="en-US" sz="4000" b="1" dirty="0" smtClean="0">
                <a:latin typeface="Arial" charset="0"/>
              </a:rPr>
              <a:t>Michael “Mike” L. Baird</a:t>
            </a:r>
            <a:r>
              <a:rPr lang="en-US" b="1" dirty="0" smtClean="0">
                <a:latin typeface="Arial" charset="0"/>
              </a:rPr>
              <a:t/>
            </a:r>
            <a:br>
              <a:rPr lang="en-US" b="1" dirty="0" smtClean="0">
                <a:latin typeface="Arial" charset="0"/>
              </a:rPr>
            </a:br>
            <a:r>
              <a:rPr lang="en-US" sz="2800" b="1" dirty="0" smtClean="0">
                <a:latin typeface="Arial" charset="0"/>
              </a:rPr>
              <a:t>bairdphotos.com</a:t>
            </a:r>
            <a:br>
              <a:rPr lang="en-US" sz="2800" b="1" dirty="0" smtClean="0">
                <a:latin typeface="Arial" charset="0"/>
              </a:rPr>
            </a:br>
            <a:r>
              <a:rPr lang="en-US" sz="2800" b="1" dirty="0" smtClean="0">
                <a:latin typeface="Arial" charset="0"/>
              </a:rPr>
              <a:t>flickr.bairdphotos.com</a:t>
            </a:r>
            <a:br>
              <a:rPr lang="en-US" sz="2800" b="1" dirty="0" smtClean="0">
                <a:latin typeface="Arial" charset="0"/>
              </a:rPr>
            </a:br>
            <a:r>
              <a:rPr lang="en-US" sz="2800" b="1" dirty="0" smtClean="0">
                <a:latin typeface="Arial" charset="0"/>
              </a:rPr>
              <a:t>flickr.com/people/mikebaird</a:t>
            </a:r>
            <a:br>
              <a:rPr lang="en-US" sz="2800" b="1" dirty="0" smtClean="0">
                <a:latin typeface="Arial" charset="0"/>
              </a:rPr>
            </a:br>
            <a:r>
              <a:rPr lang="en-US" sz="2800" b="1" dirty="0" smtClean="0">
                <a:latin typeface="Arial" charset="0"/>
              </a:rPr>
              <a:t>photomorrobay.com</a:t>
            </a:r>
            <a:br>
              <a:rPr lang="en-US" sz="2800" b="1" dirty="0" smtClean="0">
                <a:latin typeface="Arial" charset="0"/>
              </a:rPr>
            </a:br>
            <a:r>
              <a:rPr lang="en-US" sz="2800" b="1" dirty="0" smtClean="0">
                <a:latin typeface="Arial" charset="0"/>
              </a:rPr>
              <a:t>mike [at} mikebaird d o t com</a:t>
            </a:r>
            <a:br>
              <a:rPr lang="en-US" sz="2800" b="1" dirty="0" smtClean="0">
                <a:latin typeface="Arial" charset="0"/>
              </a:rPr>
            </a:br>
            <a:r>
              <a:rPr lang="en-US" sz="1200" b="1" dirty="0" smtClean="0">
                <a:latin typeface="Arial" charset="0"/>
              </a:rPr>
              <a:t>(first-time email: </a:t>
            </a:r>
            <a:r>
              <a:rPr lang="en-US" sz="1200" b="1" dirty="0" smtClean="0">
                <a:latin typeface="Arial" charset="0"/>
              </a:rPr>
              <a:t>please add </a:t>
            </a:r>
            <a:r>
              <a:rPr lang="en-US" sz="1200" b="1" dirty="0" smtClean="0">
                <a:latin typeface="Arial" charset="0"/>
              </a:rPr>
              <a:t>“must read” to subject line)</a:t>
            </a:r>
            <a:r>
              <a:rPr lang="en-US" b="1" dirty="0" smtClean="0">
                <a:latin typeface="Arial" charset="0"/>
              </a:rPr>
              <a:t/>
            </a:r>
            <a:br>
              <a:rPr lang="en-US" b="1" dirty="0" smtClean="0">
                <a:latin typeface="Arial" charset="0"/>
              </a:rPr>
            </a:br>
            <a:endParaRPr lang="en-US" b="1" dirty="0" smtClean="0">
              <a:latin typeface="Arial" charset="0"/>
            </a:endParaRPr>
          </a:p>
        </p:txBody>
      </p:sp>
      <p:sp>
        <p:nvSpPr>
          <p:cNvPr id="3" name="Date Placeholder 2"/>
          <p:cNvSpPr>
            <a:spLocks noGrp="1"/>
          </p:cNvSpPr>
          <p:nvPr>
            <p:ph type="dt" sz="half" idx="10"/>
          </p:nvPr>
        </p:nvSpPr>
        <p:spPr/>
        <p:txBody>
          <a:bodyPr/>
          <a:lstStyle/>
          <a:p>
            <a:pPr>
              <a:defRPr/>
            </a:pPr>
            <a:fld id="{3D3419AD-6DF7-4A59-B0EB-6BB68E45C06F}" type="datetime9">
              <a:rPr lang="en-US" smtClean="0"/>
              <a:t>9/25/2009 7:01:31 PM</a:t>
            </a:fld>
            <a:endParaRPr lang="en-US" dirty="0"/>
          </a:p>
        </p:txBody>
      </p:sp>
      <p:sp>
        <p:nvSpPr>
          <p:cNvPr id="4" name="Slide Number Placeholder 3"/>
          <p:cNvSpPr>
            <a:spLocks noGrp="1"/>
          </p:cNvSpPr>
          <p:nvPr>
            <p:ph type="sldNum" sz="quarter" idx="12"/>
          </p:nvPr>
        </p:nvSpPr>
        <p:spPr/>
        <p:txBody>
          <a:bodyPr/>
          <a:lstStyle/>
          <a:p>
            <a:pPr>
              <a:defRPr/>
            </a:pPr>
            <a:fld id="{705AE019-1114-4ED2-9466-6D586E3AFFBE}" type="slidenum">
              <a:rPr lang="en-US" smtClean="0"/>
              <a:pPr>
                <a:defRPr/>
              </a:pPr>
              <a:t>69</a:t>
            </a:fld>
            <a:endParaRPr lang="en-US" dirty="0"/>
          </a:p>
        </p:txBody>
      </p:sp>
      <p:sp>
        <p:nvSpPr>
          <p:cNvPr id="5" name="Footer Placeholder 4"/>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b="1" dirty="0" smtClean="0">
                <a:latin typeface="Arial" charset="0"/>
              </a:rPr>
              <a:t>Sharing by e-mail</a:t>
            </a:r>
          </a:p>
        </p:txBody>
      </p:sp>
      <p:sp>
        <p:nvSpPr>
          <p:cNvPr id="5123" name="TextBox 2"/>
          <p:cNvSpPr txBox="1">
            <a:spLocks noChangeArrowheads="1"/>
          </p:cNvSpPr>
          <p:nvPr/>
        </p:nvSpPr>
        <p:spPr bwMode="auto">
          <a:xfrm>
            <a:off x="1066800" y="1371600"/>
            <a:ext cx="6934200" cy="3232150"/>
          </a:xfrm>
          <a:prstGeom prst="rect">
            <a:avLst/>
          </a:prstGeom>
          <a:noFill/>
          <a:ln w="9525">
            <a:noFill/>
            <a:miter lim="800000"/>
            <a:headEnd/>
            <a:tailEnd/>
          </a:ln>
        </p:spPr>
        <p:txBody>
          <a:bodyPr>
            <a:spAutoFit/>
          </a:bodyPr>
          <a:lstStyle/>
          <a:p>
            <a:pPr>
              <a:buFont typeface="Arial" charset="0"/>
              <a:buChar char="•"/>
            </a:pPr>
            <a:r>
              <a:rPr lang="en-US" sz="2800" dirty="0">
                <a:cs typeface="Arial" charset="0"/>
              </a:rPr>
              <a:t> Bad Netiquette</a:t>
            </a:r>
          </a:p>
          <a:p>
            <a:pPr>
              <a:buFont typeface="Arial" charset="0"/>
              <a:buChar char="•"/>
            </a:pPr>
            <a:r>
              <a:rPr lang="en-US" sz="2800" dirty="0">
                <a:cs typeface="Arial" charset="0"/>
              </a:rPr>
              <a:t> Flickr can notify you by e-mail of new images added by contacts, friends, family</a:t>
            </a:r>
          </a:p>
          <a:p>
            <a:pPr>
              <a:buFont typeface="Arial" charset="0"/>
              <a:buChar char="•"/>
            </a:pPr>
            <a:r>
              <a:rPr lang="en-US" sz="2800" dirty="0">
                <a:cs typeface="Arial" charset="0"/>
              </a:rPr>
              <a:t> FlickrMail facilitates one-to-one correspondence without exposing your e-mail address </a:t>
            </a:r>
          </a:p>
          <a:p>
            <a:endParaRPr lang="en-US" dirty="0">
              <a:latin typeface="Calibri" pitchFamily="34" charset="0"/>
            </a:endParaRPr>
          </a:p>
          <a:p>
            <a:endParaRPr lang="en-US" dirty="0">
              <a:latin typeface="Calibri" pitchFamily="34" charset="0"/>
            </a:endParaRPr>
          </a:p>
        </p:txBody>
      </p:sp>
      <p:sp>
        <p:nvSpPr>
          <p:cNvPr id="4" name="Date Placeholder 3"/>
          <p:cNvSpPr>
            <a:spLocks noGrp="1"/>
          </p:cNvSpPr>
          <p:nvPr>
            <p:ph type="dt" sz="half" idx="10"/>
          </p:nvPr>
        </p:nvSpPr>
        <p:spPr/>
        <p:txBody>
          <a:bodyPr/>
          <a:lstStyle/>
          <a:p>
            <a:pPr>
              <a:defRPr/>
            </a:pPr>
            <a:fld id="{F41195C4-8179-477D-B13F-4A0238EA1B1B}"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7</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rtlCol="0">
            <a:normAutofit fontScale="90000"/>
          </a:bodyPr>
          <a:lstStyle/>
          <a:p>
            <a:pPr fontAlgn="auto">
              <a:spcAft>
                <a:spcPts val="0"/>
              </a:spcAft>
              <a:defRPr/>
            </a:pPr>
            <a:r>
              <a:rPr lang="en-US" b="1" dirty="0" smtClean="0">
                <a:latin typeface="Arial" pitchFamily="34" charset="0"/>
              </a:rPr>
              <a:t>Flickr tour </a:t>
            </a:r>
            <a:r>
              <a:rPr lang="en-US" sz="1600" b="1" dirty="0" smtClean="0">
                <a:latin typeface="Arial" pitchFamily="34" charset="0"/>
              </a:rPr>
              <a:t>http://www.flickr.com/tour/</a:t>
            </a:r>
          </a:p>
        </p:txBody>
      </p:sp>
      <p:pic>
        <p:nvPicPr>
          <p:cNvPr id="51203" name="Picture 2"/>
          <p:cNvPicPr>
            <a:picLocks noChangeAspect="1" noChangeArrowheads="1"/>
          </p:cNvPicPr>
          <p:nvPr/>
        </p:nvPicPr>
        <p:blipFill>
          <a:blip r:embed="rId2" cstate="print"/>
          <a:srcRect/>
          <a:stretch>
            <a:fillRect/>
          </a:stretch>
        </p:blipFill>
        <p:spPr bwMode="auto">
          <a:xfrm>
            <a:off x="838200" y="990600"/>
            <a:ext cx="7239000" cy="5686425"/>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8C80D1F3-6033-466E-9397-97D676C05A79}"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8</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74638"/>
            <a:ext cx="2057400" cy="411162"/>
          </a:xfrm>
        </p:spPr>
        <p:txBody>
          <a:bodyPr rtlCol="0">
            <a:normAutofit fontScale="90000"/>
          </a:bodyPr>
          <a:lstStyle/>
          <a:p>
            <a:pPr fontAlgn="auto">
              <a:spcAft>
                <a:spcPts val="0"/>
              </a:spcAft>
              <a:defRPr/>
            </a:pPr>
            <a:r>
              <a:rPr lang="en-US" sz="1600" b="1" dirty="0" smtClean="0">
                <a:latin typeface="Arial" pitchFamily="34" charset="0"/>
              </a:rPr>
              <a:t>Flickr tour continued</a:t>
            </a:r>
            <a:endParaRPr lang="en-US" b="1" dirty="0" smtClean="0">
              <a:latin typeface="Arial" pitchFamily="34" charset="0"/>
            </a:endParaRPr>
          </a:p>
        </p:txBody>
      </p:sp>
      <p:pic>
        <p:nvPicPr>
          <p:cNvPr id="52227" name="Picture 2"/>
          <p:cNvPicPr>
            <a:picLocks noChangeAspect="1" noChangeArrowheads="1"/>
          </p:cNvPicPr>
          <p:nvPr/>
        </p:nvPicPr>
        <p:blipFill>
          <a:blip r:embed="rId2" cstate="print"/>
          <a:srcRect/>
          <a:stretch>
            <a:fillRect/>
          </a:stretch>
        </p:blipFill>
        <p:spPr bwMode="auto">
          <a:xfrm>
            <a:off x="381000" y="685800"/>
            <a:ext cx="6934200" cy="60198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fld id="{2127522E-F3E0-4DFF-B471-F97EA042ED75}" type="datetime9">
              <a:rPr lang="en-US" smtClean="0"/>
              <a:t>9/25/2009 7:01:31 PM</a:t>
            </a:fld>
            <a:endParaRPr lang="en-US" dirty="0"/>
          </a:p>
        </p:txBody>
      </p:sp>
      <p:sp>
        <p:nvSpPr>
          <p:cNvPr id="5" name="Slide Number Placeholder 4"/>
          <p:cNvSpPr>
            <a:spLocks noGrp="1"/>
          </p:cNvSpPr>
          <p:nvPr>
            <p:ph type="sldNum" sz="quarter" idx="12"/>
          </p:nvPr>
        </p:nvSpPr>
        <p:spPr/>
        <p:txBody>
          <a:bodyPr/>
          <a:lstStyle/>
          <a:p>
            <a:pPr>
              <a:defRPr/>
            </a:pPr>
            <a:fld id="{705AE019-1114-4ED2-9466-6D586E3AFFBE}" type="slidenum">
              <a:rPr lang="en-US" smtClean="0"/>
              <a:pPr>
                <a:defRPr/>
              </a:pPr>
              <a:t>9</a:t>
            </a:fld>
            <a:endParaRPr lang="en-US" dirty="0"/>
          </a:p>
        </p:txBody>
      </p:sp>
      <p:sp>
        <p:nvSpPr>
          <p:cNvPr id="6" name="Footer Placeholder 5"/>
          <p:cNvSpPr>
            <a:spLocks noGrp="1"/>
          </p:cNvSpPr>
          <p:nvPr>
            <p:ph type="ftr" sz="quarter" idx="11"/>
          </p:nvPr>
        </p:nvSpPr>
        <p:spPr/>
        <p:txBody>
          <a:bodyPr/>
          <a:lstStyle/>
          <a:p>
            <a:pPr>
              <a:defRPr/>
            </a:pPr>
            <a:r>
              <a:rPr lang="en-US" smtClean="0"/>
              <a:t>© Michael "Mike" L. Baird bairdphotos.com</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6034</TotalTime>
  <Words>1832</Words>
  <Application>Microsoft Office PowerPoint</Application>
  <PresentationFormat>On-screen Show (4:3)</PresentationFormat>
  <Paragraphs>362</Paragraphs>
  <Slides>69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69</vt:i4>
      </vt:variant>
    </vt:vector>
  </HeadingPairs>
  <TitlesOfParts>
    <vt:vector size="72" baseType="lpstr">
      <vt:lpstr>Arial</vt:lpstr>
      <vt:lpstr>Calibri</vt:lpstr>
      <vt:lpstr>Office Theme</vt:lpstr>
      <vt:lpstr>Flickr: A Radical New Social Networking Paradigm for Photo Sharing</vt:lpstr>
      <vt:lpstr>Are You Flickring me?</vt:lpstr>
      <vt:lpstr>Audience Calibration</vt:lpstr>
      <vt:lpstr>About Flickr.com, a Yahoo! Property</vt:lpstr>
      <vt:lpstr>Sharing Photos</vt:lpstr>
      <vt:lpstr>Sharing Photos...</vt:lpstr>
      <vt:lpstr>Sharing by e-mail</vt:lpstr>
      <vt:lpstr>Flickr tour http://www.flickr.com/tour/</vt:lpstr>
      <vt:lpstr>Flickr tour continued</vt:lpstr>
      <vt:lpstr>Flickr tour continued</vt:lpstr>
      <vt:lpstr>Flickr tour continued</vt:lpstr>
      <vt:lpstr>Flickr tour continued</vt:lpstr>
      <vt:lpstr>Flickr tour continued</vt:lpstr>
      <vt:lpstr>Flickr tour continued</vt:lpstr>
      <vt:lpstr>Flickr tour continued</vt:lpstr>
      <vt:lpstr>Flickr tour continued</vt:lpstr>
      <vt:lpstr>Flickr is Free or ~$25/year</vt:lpstr>
      <vt:lpstr>Pro Accounts ~$25/year</vt:lpstr>
      <vt:lpstr>Your Flickr Photos will Never be Deleted</vt:lpstr>
      <vt:lpstr>Strategies &amp; Philosophies</vt:lpstr>
      <vt:lpstr>Photostream concept</vt:lpstr>
      <vt:lpstr>Present your Photostream</vt:lpstr>
      <vt:lpstr>View by “Popular” - Interesting</vt:lpstr>
      <vt:lpstr>Edit Title, Desc., Tags</vt:lpstr>
      <vt:lpstr>Operations on images</vt:lpstr>
      <vt:lpstr>Robust views</vt:lpstr>
      <vt:lpstr>Detail views</vt:lpstr>
      <vt:lpstr>View Large</vt:lpstr>
      <vt:lpstr>View full resolution pixels</vt:lpstr>
      <vt:lpstr>Share Camera EXIF</vt:lpstr>
      <vt:lpstr>Learn by exposing EXIF</vt:lpstr>
      <vt:lpstr>Getting Found and Used, SEO (Search Engine Optimization) for Flickr Images</vt:lpstr>
      <vt:lpstr>Sets and Collections</vt:lpstr>
      <vt:lpstr>Your Sets</vt:lpstr>
      <vt:lpstr>Add images to sets, collections</vt:lpstr>
      <vt:lpstr>Batch Organize</vt:lpstr>
      <vt:lpstr>Add images to Groups/Pools</vt:lpstr>
      <vt:lpstr>Plot locations on map</vt:lpstr>
      <vt:lpstr>Individual Image Statistics</vt:lpstr>
      <vt:lpstr>Stats for your photos/videos</vt:lpstr>
      <vt:lpstr>Account Statistics</vt:lpstr>
      <vt:lpstr>Create a Profile</vt:lpstr>
      <vt:lpstr>Customize your Account</vt:lpstr>
      <vt:lpstr>Your Profile sharing details</vt:lpstr>
      <vt:lpstr>Third Party Tools: Adobe Lightroom, Bridge, Photoshop...</vt:lpstr>
      <vt:lpstr>Upload Photos or Video</vt:lpstr>
      <vt:lpstr>Flickr Uploadr</vt:lpstr>
      <vt:lpstr>Desktop Uploader, Email, Plugins</vt:lpstr>
      <vt:lpstr>Download Photos in mass</vt:lpstr>
      <vt:lpstr>Complete Archives</vt:lpstr>
      <vt:lpstr>FlickrMail</vt:lpstr>
      <vt:lpstr>Groups and Pools</vt:lpstr>
      <vt:lpstr>Group for Morro Photo Expo 2009</vt:lpstr>
      <vt:lpstr>Your Contacts – Recent uploads</vt:lpstr>
      <vt:lpstr>Firefox Extensions for Flickr</vt:lpstr>
      <vt:lpstr>Discover Paradigm:  Search vs. browse</vt:lpstr>
      <vt:lpstr>Creative Commons</vt:lpstr>
      <vt:lpstr>Creativecommons.org</vt:lpstr>
      <vt:lpstr>Creative Commons License Generation</vt:lpstr>
      <vt:lpstr>License</vt:lpstr>
      <vt:lpstr>Wikimedia Commons</vt:lpstr>
      <vt:lpstr>Wikimedia Commons Group http://www.flickr.com/groups/wikimedia_commons/pool/</vt:lpstr>
      <vt:lpstr>Wikimedia Commons</vt:lpstr>
      <vt:lpstr>Photomorrobay.com Gateway</vt:lpstr>
      <vt:lpstr>Photomorrobay Yahoo! Group</vt:lpstr>
      <vt:lpstr>Use iStockPhoto to sell images</vt:lpstr>
      <vt:lpstr>Use iStockPhoto to sell images</vt:lpstr>
      <vt:lpstr>Facebook Integration</vt:lpstr>
      <vt:lpstr>Thanks for listening! Michael “Mike” L. Baird bairdphotos.com flickr.bairdphotos.com flickr.com/people/mikebaird photomorrobay.com mike [at} mikebaird d o t com (first-time email: please add “must read” to subject line) </vt:lpstr>
    </vt:vector>
  </TitlesOfParts>
  <Company>bairdphotos.com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Flickr</dc:title>
  <dc:creator>Mike Baird</dc:creator>
  <cp:lastModifiedBy>Mike Baird</cp:lastModifiedBy>
  <cp:revision>312</cp:revision>
  <dcterms:created xsi:type="dcterms:W3CDTF">2009-09-17T22:56:37Z</dcterms:created>
  <dcterms:modified xsi:type="dcterms:W3CDTF">2009-09-26T02:02:16Z</dcterms:modified>
</cp:coreProperties>
</file>